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9" r:id="rId2"/>
    <p:sldId id="292" r:id="rId3"/>
    <p:sldId id="310" r:id="rId4"/>
    <p:sldId id="308" r:id="rId5"/>
    <p:sldId id="311" r:id="rId6"/>
    <p:sldId id="298" r:id="rId7"/>
    <p:sldId id="294" r:id="rId8"/>
    <p:sldId id="316" r:id="rId9"/>
    <p:sldId id="295" r:id="rId10"/>
    <p:sldId id="307" r:id="rId11"/>
    <p:sldId id="317" r:id="rId12"/>
    <p:sldId id="318" r:id="rId13"/>
    <p:sldId id="312" r:id="rId14"/>
    <p:sldId id="314" r:id="rId15"/>
    <p:sldId id="315" r:id="rId16"/>
    <p:sldId id="305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E6B9B8"/>
    <a:srgbClr val="0F42A9"/>
    <a:srgbClr val="FFFF66"/>
    <a:srgbClr val="FFFF99"/>
    <a:srgbClr val="FCD5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72B811-23CD-4B24-B001-E3DD46C6337F}" type="datetimeFigureOut">
              <a:rPr lang="pt-BR" smtClean="0"/>
              <a:t>08/03/2017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A70BE4-81A3-46C7-B4EA-5DF43B09A2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994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D21EF-C61A-41C1-96C0-1FC1D8875A27}" type="datetimeFigureOut">
              <a:rPr lang="pt-BR" smtClean="0"/>
              <a:t>08/03/2017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07CC7-6075-454B-B714-9256FDE3FE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9625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B6D03-5CA3-4DD3-A550-A3D40F5B5C9F}" type="datetimeFigureOut">
              <a:rPr lang="pt-BR" smtClean="0"/>
              <a:t>08/03/2017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0A07B-F0F8-4F86-8950-C805A13D8E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6053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D21EF-C61A-41C1-96C0-1FC1D8875A27}" type="datetimeFigureOut">
              <a:rPr lang="pt-BR" smtClean="0"/>
              <a:t>08/03/2017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07CC7-6075-454B-B714-9256FDE3FE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1845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recife.pe.leg.br/207x204xlogo.png.pagespeed.ic.AD3qIUd-K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32656"/>
            <a:ext cx="2009116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685800" y="4671775"/>
            <a:ext cx="7772400" cy="1152128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3366FF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pt-BR" sz="4000" dirty="0" smtClean="0">
                <a:solidFill>
                  <a:schemeClr val="tx1"/>
                </a:solidFill>
              </a:rPr>
              <a:t>ADMISSIBILIDADE DAS </a:t>
            </a:r>
            <a:r>
              <a:rPr lang="pt-BR" sz="4000" dirty="0">
                <a:solidFill>
                  <a:schemeClr val="tx1"/>
                </a:solidFill>
              </a:rPr>
              <a:t>PROPOSIÇÕES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369" y="2094843"/>
            <a:ext cx="4526211" cy="2558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56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23112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Orientações gerais</a:t>
            </a: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4" name="Picture 2" descr="http://www.recife.pe.leg.br/207x204xlogo.png.pagespeed.ic.AD3qIUd-K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332656"/>
            <a:ext cx="1095885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484784"/>
            <a:ext cx="7920880" cy="5229200"/>
          </a:xfrm>
          <a:noFill/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</a:pPr>
            <a:endParaRPr lang="pt-BR" sz="2400" dirty="0" smtClean="0"/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pt-BR" sz="2600" dirty="0" smtClean="0"/>
              <a:t>Técnica legislativa: Lei Complementar Federal nº 95, de 26 de fevereiro de 1998</a:t>
            </a:r>
            <a:r>
              <a:rPr lang="pt-BR" sz="2600" dirty="0" smtClean="0"/>
              <a:t>;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endParaRPr lang="pt-BR" sz="2600" dirty="0" smtClean="0"/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pt-BR" sz="2600" dirty="0" smtClean="0"/>
              <a:t>Proposições com repercussão financeira: indicação de rubrica orçamentária</a:t>
            </a:r>
            <a:r>
              <a:rPr lang="pt-BR" sz="2600" dirty="0" smtClean="0"/>
              <a:t>;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endParaRPr lang="pt-BR" sz="2600" dirty="0" smtClean="0"/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pt-BR" sz="2600" dirty="0"/>
              <a:t>Informar um e-mail específico do gabinete para fins de </a:t>
            </a:r>
            <a:r>
              <a:rPr lang="pt-BR" sz="2600" dirty="0" smtClean="0"/>
              <a:t>cadastro  (admissibilidade_cmr@recife.pe.leg.br);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pt-BR" sz="2600" dirty="0" smtClean="0"/>
          </a:p>
        </p:txBody>
      </p:sp>
    </p:spTree>
    <p:extLst>
      <p:ext uri="{BB962C8B-B14F-4D97-AF65-F5344CB8AC3E}">
        <p14:creationId xmlns:p14="http://schemas.microsoft.com/office/powerpoint/2010/main" val="1556993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23112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Orientações gerais</a:t>
            </a: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4" name="Picture 2" descr="http://www.recife.pe.leg.br/207x204xlogo.png.pagespeed.ic.AD3qIUd-K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332656"/>
            <a:ext cx="1095885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484784"/>
            <a:ext cx="7920880" cy="5229200"/>
          </a:xfrm>
          <a:noFill/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</a:pPr>
            <a:endParaRPr lang="pt-BR" sz="2400" dirty="0" smtClean="0"/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pt-BR" sz="2600" dirty="0" smtClean="0"/>
              <a:t>As proposições devem ser </a:t>
            </a:r>
            <a:r>
              <a:rPr lang="pt-BR" sz="2600" dirty="0"/>
              <a:t>enviadas apenas pelo e-mail </a:t>
            </a:r>
            <a:r>
              <a:rPr lang="pt-BR" sz="2600" dirty="0" smtClean="0"/>
              <a:t>cadastrado</a:t>
            </a:r>
            <a:r>
              <a:rPr lang="pt-BR" sz="2600" dirty="0" smtClean="0"/>
              <a:t>;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endParaRPr lang="pt-BR" sz="2600" dirty="0"/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pt-BR" sz="2600" dirty="0" smtClean="0"/>
              <a:t>Sempre informar no e-mail o nome do Vereador autor da proposição</a:t>
            </a:r>
            <a:r>
              <a:rPr lang="pt-BR" sz="2600" dirty="0" smtClean="0"/>
              <a:t>;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endParaRPr lang="pt-BR" sz="2600" dirty="0" smtClean="0"/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pt-BR" sz="2600" dirty="0"/>
              <a:t>Verificar se o e-mail enviado com a ficha de admissibilidade foi para o spam ou </a:t>
            </a:r>
            <a:r>
              <a:rPr lang="pt-BR" sz="2600" dirty="0" smtClean="0"/>
              <a:t>lixo eletrônico;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endParaRPr lang="pt-BR" sz="2600" dirty="0" smtClean="0"/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pt-BR" sz="2600" dirty="0" smtClean="0"/>
          </a:p>
        </p:txBody>
      </p:sp>
    </p:spTree>
    <p:extLst>
      <p:ext uri="{BB962C8B-B14F-4D97-AF65-F5344CB8AC3E}">
        <p14:creationId xmlns:p14="http://schemas.microsoft.com/office/powerpoint/2010/main" val="3847818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23112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Orientações gerais</a:t>
            </a: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4" name="Picture 2" descr="http://www.recife.pe.leg.br/207x204xlogo.png.pagespeed.ic.AD3qIUd-K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332656"/>
            <a:ext cx="1095885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484784"/>
            <a:ext cx="7920880" cy="5229200"/>
          </a:xfrm>
          <a:noFill/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</a:pPr>
            <a:endParaRPr lang="pt-BR" sz="2400" dirty="0" smtClean="0"/>
          </a:p>
          <a:p>
            <a:pPr algn="just">
              <a:spcBef>
                <a:spcPts val="0"/>
              </a:spcBef>
              <a:spcAft>
                <a:spcPts val="600"/>
              </a:spcAft>
            </a:pPr>
            <a:endParaRPr lang="pt-BR" sz="2600" dirty="0" smtClean="0"/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pt-BR" sz="2600" dirty="0" smtClean="0"/>
              <a:t>No caso de requerimentos</a:t>
            </a:r>
            <a:r>
              <a:rPr lang="pt-BR" sz="2600" dirty="0"/>
              <a:t>, solicitamos enviar até 5 </a:t>
            </a:r>
            <a:r>
              <a:rPr lang="pt-BR" sz="2600" dirty="0" smtClean="0"/>
              <a:t>(cinco) documentos </a:t>
            </a:r>
            <a:r>
              <a:rPr lang="pt-BR" sz="2600" dirty="0"/>
              <a:t>por e-mail</a:t>
            </a:r>
            <a:r>
              <a:rPr lang="pt-BR" sz="2600" dirty="0" smtClean="0"/>
              <a:t>;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endParaRPr lang="pt-BR" sz="2600" dirty="0"/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pt-BR" sz="2600" dirty="0" smtClean="0"/>
              <a:t>Solicitamos enviar 1 (um) documento por e-mail para os seguintes casos:</a:t>
            </a:r>
          </a:p>
          <a:p>
            <a:pPr marL="355600" indent="0" algn="just">
              <a:spcBef>
                <a:spcPts val="0"/>
              </a:spcBef>
              <a:buNone/>
            </a:pPr>
            <a:r>
              <a:rPr lang="pt-BR" sz="2400" dirty="0"/>
              <a:t>I - proposta de emenda à Lei Orgânica;</a:t>
            </a:r>
          </a:p>
          <a:p>
            <a:pPr marL="355600" indent="0">
              <a:spcBef>
                <a:spcPts val="0"/>
              </a:spcBef>
              <a:buNone/>
            </a:pPr>
            <a:r>
              <a:rPr lang="pt-BR" sz="2400" dirty="0"/>
              <a:t>II - projetos de lei;</a:t>
            </a:r>
          </a:p>
          <a:p>
            <a:pPr marL="355600" indent="0">
              <a:spcBef>
                <a:spcPts val="0"/>
              </a:spcBef>
              <a:buNone/>
            </a:pPr>
            <a:r>
              <a:rPr lang="pt-BR" sz="2400" dirty="0"/>
              <a:t>III - projetos de decretos legislativos;</a:t>
            </a:r>
          </a:p>
          <a:p>
            <a:pPr marL="355600" indent="0">
              <a:spcBef>
                <a:spcPts val="0"/>
              </a:spcBef>
              <a:buNone/>
            </a:pPr>
            <a:r>
              <a:rPr lang="pt-BR" sz="2400" dirty="0"/>
              <a:t>IV - projetos de resoluções;</a:t>
            </a:r>
          </a:p>
          <a:p>
            <a:pPr marL="355600" indent="0">
              <a:spcBef>
                <a:spcPts val="0"/>
              </a:spcBef>
              <a:buNone/>
            </a:pPr>
            <a:r>
              <a:rPr lang="pt-BR" sz="2400" dirty="0"/>
              <a:t>V - emendas e substitutivos.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pt-BR" sz="2600" dirty="0" smtClean="0"/>
          </a:p>
        </p:txBody>
      </p:sp>
      <p:sp>
        <p:nvSpPr>
          <p:cNvPr id="3" name="CaixaDeTexto 2"/>
          <p:cNvSpPr txBox="1"/>
          <p:nvPr/>
        </p:nvSpPr>
        <p:spPr>
          <a:xfrm>
            <a:off x="899592" y="1765026"/>
            <a:ext cx="4968552" cy="46166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bg1"/>
                </a:solidFill>
              </a:rPr>
              <a:t>Envio dos documentos por e-mail</a:t>
            </a:r>
            <a:endParaRPr lang="pt-BR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21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23112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pt-BR" dirty="0">
                <a:solidFill>
                  <a:schemeClr val="tx1"/>
                </a:solidFill>
              </a:rPr>
              <a:t>Orientações gerais</a:t>
            </a:r>
          </a:p>
        </p:txBody>
      </p:sp>
      <p:pic>
        <p:nvPicPr>
          <p:cNvPr id="4" name="Picture 2" descr="http://www.recife.pe.leg.br/207x204xlogo.png.pagespeed.ic.AD3qIUd-K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332656"/>
            <a:ext cx="1095885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m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604"/>
          <a:stretch/>
        </p:blipFill>
        <p:spPr>
          <a:xfrm>
            <a:off x="1504699" y="2852936"/>
            <a:ext cx="6048672" cy="358878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</p:pic>
      <p:sp>
        <p:nvSpPr>
          <p:cNvPr id="3" name="Elipse 2"/>
          <p:cNvSpPr/>
          <p:nvPr/>
        </p:nvSpPr>
        <p:spPr>
          <a:xfrm>
            <a:off x="5448949" y="4437112"/>
            <a:ext cx="1584176" cy="720080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755576" y="1556792"/>
            <a:ext cx="7632848" cy="1938992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/>
          <a:p>
            <a:pPr marL="342900" indent="-3429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400" dirty="0"/>
              <a:t>Proposições não admitidas deverão retornar para análise de admissibilidade, informando no </a:t>
            </a:r>
            <a:r>
              <a:rPr lang="pt-BR" sz="2400" dirty="0" smtClean="0"/>
              <a:t>e-mail </a:t>
            </a:r>
            <a:r>
              <a:rPr lang="pt-BR" sz="2400" dirty="0"/>
              <a:t>o número de ordem inicial da proposição.</a:t>
            </a:r>
          </a:p>
        </p:txBody>
      </p:sp>
    </p:spTree>
    <p:extLst>
      <p:ext uri="{BB962C8B-B14F-4D97-AF65-F5344CB8AC3E}">
        <p14:creationId xmlns:p14="http://schemas.microsoft.com/office/powerpoint/2010/main" val="3373577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23112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pt-BR" dirty="0">
                <a:solidFill>
                  <a:schemeClr val="tx1"/>
                </a:solidFill>
              </a:rPr>
              <a:t>Orientações gerais</a:t>
            </a:r>
          </a:p>
        </p:txBody>
      </p:sp>
      <p:pic>
        <p:nvPicPr>
          <p:cNvPr id="4" name="Picture 2" descr="http://www.recife.pe.leg.br/207x204xlogo.png.pagespeed.ic.AD3qIUd-K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332656"/>
            <a:ext cx="1095885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ângulo 4"/>
          <p:cNvSpPr/>
          <p:nvPr/>
        </p:nvSpPr>
        <p:spPr>
          <a:xfrm>
            <a:off x="683568" y="2564904"/>
            <a:ext cx="7632848" cy="1368152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/>
          <a:p>
            <a:pPr marL="342900" indent="-3429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400" dirty="0" smtClean="0"/>
              <a:t>É importante lembrar que o processo de admissibilidade é preliminar. A minuta analisada, caso admitida, precisará ser protocolada na AEL (Departamento Legislativo).</a:t>
            </a:r>
          </a:p>
          <a:p>
            <a:pPr marL="342900" indent="-3429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pt-BR" sz="2400" dirty="0"/>
          </a:p>
        </p:txBody>
      </p:sp>
      <p:grpSp>
        <p:nvGrpSpPr>
          <p:cNvPr id="9" name="Grupo 8"/>
          <p:cNvGrpSpPr/>
          <p:nvPr/>
        </p:nvGrpSpPr>
        <p:grpSpPr>
          <a:xfrm>
            <a:off x="1691680" y="4940185"/>
            <a:ext cx="6192688" cy="649055"/>
            <a:chOff x="1691680" y="4940185"/>
            <a:chExt cx="6192688" cy="649055"/>
          </a:xfrm>
        </p:grpSpPr>
        <p:sp>
          <p:nvSpPr>
            <p:cNvPr id="3" name="Retângulo 2"/>
            <p:cNvSpPr/>
            <p:nvPr/>
          </p:nvSpPr>
          <p:spPr>
            <a:xfrm>
              <a:off x="1691680" y="4940185"/>
              <a:ext cx="2016224" cy="646331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3366FF"/>
              </a:solidFill>
            </a:ln>
          </p:spPr>
          <p:txBody>
            <a:bodyPr wrap="square">
              <a:spAutoFit/>
            </a:bodyPr>
            <a:lstStyle/>
            <a:p>
              <a:pPr algn="ctr">
                <a:spcAft>
                  <a:spcPts val="1200"/>
                </a:spcAft>
              </a:pPr>
              <a:r>
                <a:rPr lang="pt-BR" b="1" dirty="0" smtClean="0"/>
                <a:t>ANÁLISE DE ADMISSIBILIDADE</a:t>
              </a:r>
              <a:endParaRPr lang="pt-BR" b="1" dirty="0"/>
            </a:p>
          </p:txBody>
        </p:sp>
        <p:sp>
          <p:nvSpPr>
            <p:cNvPr id="6" name="Retângulo 5"/>
            <p:cNvSpPr/>
            <p:nvPr/>
          </p:nvSpPr>
          <p:spPr>
            <a:xfrm>
              <a:off x="4248472" y="4942909"/>
              <a:ext cx="3635896" cy="646331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3366FF"/>
              </a:solidFill>
            </a:ln>
          </p:spPr>
          <p:txBody>
            <a:bodyPr wrap="square">
              <a:spAutoFit/>
            </a:bodyPr>
            <a:lstStyle/>
            <a:p>
              <a:pPr algn="ctr">
                <a:spcAft>
                  <a:spcPts val="1200"/>
                </a:spcAft>
              </a:pPr>
              <a:r>
                <a:rPr lang="pt-BR" b="1" dirty="0"/>
                <a:t>ASSESSORAMENTO TÉCNICO DA CONSULTORIA LEGISLATIVA </a:t>
              </a:r>
            </a:p>
          </p:txBody>
        </p:sp>
        <p:sp>
          <p:nvSpPr>
            <p:cNvPr id="7" name="Retângulo 6"/>
            <p:cNvSpPr/>
            <p:nvPr/>
          </p:nvSpPr>
          <p:spPr>
            <a:xfrm>
              <a:off x="3816299" y="4975170"/>
              <a:ext cx="432048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pt-BR" sz="2800" dirty="0" smtClean="0"/>
                <a:t>≠</a:t>
              </a:r>
              <a:endParaRPr lang="pt-BR" sz="2800" dirty="0"/>
            </a:p>
          </p:txBody>
        </p:sp>
      </p:grpSp>
      <p:sp>
        <p:nvSpPr>
          <p:cNvPr id="8" name="Retângulo 7"/>
          <p:cNvSpPr/>
          <p:nvPr/>
        </p:nvSpPr>
        <p:spPr>
          <a:xfrm>
            <a:off x="683568" y="4149079"/>
            <a:ext cx="1872208" cy="461665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/>
          <a:p>
            <a:pPr marL="355600" algn="just">
              <a:spcAft>
                <a:spcPts val="1200"/>
              </a:spcAft>
            </a:pPr>
            <a:r>
              <a:rPr lang="pt-BR" sz="2400" dirty="0" smtClean="0">
                <a:solidFill>
                  <a:srgbClr val="FF0000"/>
                </a:solidFill>
              </a:rPr>
              <a:t>ATENÇÃO:</a:t>
            </a:r>
            <a:endParaRPr lang="pt-BR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586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23112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Prazos</a:t>
            </a: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4" name="Picture 2" descr="http://www.recife.pe.leg.br/207x204xlogo.png.pagespeed.ic.AD3qIUd-K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332656"/>
            <a:ext cx="1095885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ângulo 4"/>
          <p:cNvSpPr/>
          <p:nvPr/>
        </p:nvSpPr>
        <p:spPr>
          <a:xfrm>
            <a:off x="656272" y="1628800"/>
            <a:ext cx="7632848" cy="3672408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/>
          <a:p>
            <a:pPr marL="342900" indent="-3429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400" dirty="0"/>
              <a:t>I - 4 (quatro) a 8 (oito) dias úteis para o posicionamento de admissibilidade e correção textual de Projetos de Lei, de Decreto Legislativo, de Resolução e de Propostas de Emenda à Lei Orgânica;</a:t>
            </a:r>
          </a:p>
          <a:p>
            <a:pPr marL="342900" indent="-3429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400" dirty="0"/>
              <a:t>II - 2 (dois) dias úteis para o posicionamento de admissibilidade e correção textual de Emendas e Substitutivos;</a:t>
            </a:r>
          </a:p>
          <a:p>
            <a:pPr marL="342900" indent="-3429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400" dirty="0"/>
              <a:t>III - 2 (dois) a 3 (três) dias úteis para a correção textual de requerimentos.</a:t>
            </a:r>
          </a:p>
        </p:txBody>
      </p:sp>
      <p:sp>
        <p:nvSpPr>
          <p:cNvPr id="3" name="Retângulo 2"/>
          <p:cNvSpPr/>
          <p:nvPr/>
        </p:nvSpPr>
        <p:spPr>
          <a:xfrm>
            <a:off x="656272" y="5517232"/>
            <a:ext cx="7632848" cy="80021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3366FF"/>
            </a:solidFill>
          </a:ln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pt-BR" sz="2300" b="1" dirty="0"/>
              <a:t>Exceção aos prazos estabelecidos poderá ser feita em casos emergenciais devidamente comprovados.</a:t>
            </a:r>
          </a:p>
        </p:txBody>
      </p:sp>
    </p:spTree>
    <p:extLst>
      <p:ext uri="{BB962C8B-B14F-4D97-AF65-F5344CB8AC3E}">
        <p14:creationId xmlns:p14="http://schemas.microsoft.com/office/powerpoint/2010/main" val="234670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1287562" y="2227312"/>
            <a:ext cx="6668814" cy="27138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Consultoria Legislativa</a:t>
            </a:r>
          </a:p>
          <a:p>
            <a:pPr marL="0" indent="0" algn="ctr">
              <a:buNone/>
            </a:pP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Fone: 3301-1208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t-BR" sz="2800" dirty="0"/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23112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Contato</a:t>
            </a: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10" name="Picture 2" descr="http://www.recife.pe.leg.br/207x204xlogo.png.pagespeed.ic.AD3qIUd-K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332656"/>
            <a:ext cx="1095885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3520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23112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Proposição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2933115"/>
            <a:ext cx="7920880" cy="3448213"/>
          </a:xfrm>
          <a:noFill/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pt-BR" sz="2400" dirty="0" smtClean="0"/>
              <a:t>Poderá </a:t>
            </a:r>
            <a:r>
              <a:rPr lang="pt-BR" sz="2400" dirty="0"/>
              <a:t>consistir em: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400" dirty="0" smtClean="0"/>
              <a:t>	I </a:t>
            </a:r>
            <a:r>
              <a:rPr lang="pt-BR" sz="2400" dirty="0"/>
              <a:t>- proposta de emenda à Lei Orgânica;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400" dirty="0" smtClean="0"/>
              <a:t>	II </a:t>
            </a:r>
            <a:r>
              <a:rPr lang="pt-BR" sz="2400" dirty="0"/>
              <a:t>- projetos de lei;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400" dirty="0" smtClean="0"/>
              <a:t>	III </a:t>
            </a:r>
            <a:r>
              <a:rPr lang="pt-BR" sz="2400" dirty="0"/>
              <a:t>- projetos de decretos legislativos;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400" dirty="0" smtClean="0"/>
              <a:t>	IV </a:t>
            </a:r>
            <a:r>
              <a:rPr lang="pt-BR" sz="2400" dirty="0"/>
              <a:t>- projetos de resoluções;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400" dirty="0" smtClean="0"/>
              <a:t>	V </a:t>
            </a:r>
            <a:r>
              <a:rPr lang="pt-BR" sz="2400" dirty="0"/>
              <a:t>- emendas e substitutivos;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400" dirty="0" smtClean="0"/>
              <a:t>	VI </a:t>
            </a:r>
            <a:r>
              <a:rPr lang="pt-BR" sz="2400" dirty="0"/>
              <a:t>- requerimentos</a:t>
            </a:r>
            <a:r>
              <a:rPr lang="pt-BR" sz="2400" dirty="0" smtClean="0"/>
              <a:t>.</a:t>
            </a:r>
            <a:endParaRPr lang="pt-BR" sz="2400" dirty="0"/>
          </a:p>
        </p:txBody>
      </p:sp>
      <p:pic>
        <p:nvPicPr>
          <p:cNvPr id="4" name="Picture 2" descr="http://www.recife.pe.leg.br/207x204xlogo.png.pagespeed.ic.AD3qIUd-K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332656"/>
            <a:ext cx="1095885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7069734" y="6274083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(Art. 235 do RI)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611560" y="1754813"/>
            <a:ext cx="7920880" cy="95410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/>
              <a:t>Proposição é toda matéria sujeita à deliberação da Câmara.</a:t>
            </a:r>
          </a:p>
        </p:txBody>
      </p:sp>
    </p:spTree>
    <p:extLst>
      <p:ext uri="{BB962C8B-B14F-4D97-AF65-F5344CB8AC3E}">
        <p14:creationId xmlns:p14="http://schemas.microsoft.com/office/powerpoint/2010/main" val="1218391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75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75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75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75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75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75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7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23112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Requisitos das proposições</a:t>
            </a: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5" name="Picture 2" descr="http://www.recife.pe.leg.br/207x204xlogo.png.pagespeed.ic.AD3qIUd-K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332656"/>
            <a:ext cx="1095885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Estabelecidos sobretudo no art. 235 do RI.</a:t>
            </a:r>
            <a:endParaRPr lang="pt-BR" dirty="0"/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457200" y="2878143"/>
            <a:ext cx="8229600" cy="138499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/>
            <a:r>
              <a:rPr lang="pt-BR" sz="2800" dirty="0" smtClean="0"/>
              <a:t>Ao Presidente da Câmara cabe recusar o recebimento de proposições quando não revestidas formalmente das exigências regimentais.</a:t>
            </a:r>
            <a:endParaRPr lang="pt-BR" sz="28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5004048" y="6228020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(Alínea b do inciso I do art. 74 do RI)</a:t>
            </a:r>
            <a:endParaRPr lang="pt-BR" dirty="0"/>
          </a:p>
        </p:txBody>
      </p:sp>
      <p:grpSp>
        <p:nvGrpSpPr>
          <p:cNvPr id="9" name="Grupo 8"/>
          <p:cNvGrpSpPr/>
          <p:nvPr/>
        </p:nvGrpSpPr>
        <p:grpSpPr>
          <a:xfrm>
            <a:off x="2555776" y="4318303"/>
            <a:ext cx="4176464" cy="1098046"/>
            <a:chOff x="2627784" y="4005064"/>
            <a:chExt cx="4176464" cy="1098046"/>
          </a:xfrm>
        </p:grpSpPr>
        <p:sp>
          <p:nvSpPr>
            <p:cNvPr id="10" name="Espaço Reservado para Conteúdo 2"/>
            <p:cNvSpPr txBox="1">
              <a:spLocks/>
            </p:cNvSpPr>
            <p:nvPr/>
          </p:nvSpPr>
          <p:spPr>
            <a:xfrm>
              <a:off x="2627784" y="4579890"/>
              <a:ext cx="4176464" cy="52322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/>
              </a:solidFill>
            </a:ln>
          </p:spPr>
          <p:txBody>
            <a:bodyPr vert="horz" wrap="square" lIns="91440" tIns="45720" rIns="91440" bIns="45720" rtlCol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sz="2800" dirty="0" smtClean="0"/>
                <a:t>ADMISSIBILIDADE</a:t>
              </a:r>
              <a:endParaRPr lang="pt-BR" sz="2800" dirty="0"/>
            </a:p>
          </p:txBody>
        </p:sp>
        <p:sp>
          <p:nvSpPr>
            <p:cNvPr id="11" name="Seta para baixo 10"/>
            <p:cNvSpPr/>
            <p:nvPr/>
          </p:nvSpPr>
          <p:spPr>
            <a:xfrm>
              <a:off x="4211960" y="4005064"/>
              <a:ext cx="936104" cy="524722"/>
            </a:xfrm>
            <a:prstGeom prst="downArrow">
              <a:avLst>
                <a:gd name="adj1" fmla="val 28590"/>
                <a:gd name="adj2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1320468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75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23112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Procedimentos</a:t>
            </a: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4" name="Picture 2" descr="http://www.recife.pe.leg.br/207x204xlogo.png.pagespeed.ic.AD3qIUd-K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332656"/>
            <a:ext cx="1095885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1986404" y="1556791"/>
            <a:ext cx="4812661" cy="1760067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>
            <a:noAutofit/>
          </a:bodyPr>
          <a:lstStyle/>
          <a:p>
            <a:pPr marL="180975" indent="0" algn="just">
              <a:spcBef>
                <a:spcPts val="0"/>
              </a:spcBef>
              <a:buNone/>
            </a:pPr>
            <a:r>
              <a:rPr lang="pt-BR" sz="2200" dirty="0" smtClean="0"/>
              <a:t>I </a:t>
            </a:r>
            <a:r>
              <a:rPr lang="pt-BR" sz="2200" dirty="0"/>
              <a:t>- proposta de emenda à Lei Orgânica;</a:t>
            </a:r>
          </a:p>
          <a:p>
            <a:pPr marL="180975" indent="0">
              <a:spcBef>
                <a:spcPts val="0"/>
              </a:spcBef>
              <a:buNone/>
            </a:pPr>
            <a:r>
              <a:rPr lang="pt-BR" sz="2200" dirty="0" smtClean="0"/>
              <a:t>II </a:t>
            </a:r>
            <a:r>
              <a:rPr lang="pt-BR" sz="2200" dirty="0"/>
              <a:t>- projetos de lei;</a:t>
            </a:r>
          </a:p>
          <a:p>
            <a:pPr marL="180975" indent="0">
              <a:spcBef>
                <a:spcPts val="0"/>
              </a:spcBef>
              <a:buNone/>
            </a:pPr>
            <a:r>
              <a:rPr lang="pt-BR" sz="2200" dirty="0" smtClean="0"/>
              <a:t>III </a:t>
            </a:r>
            <a:r>
              <a:rPr lang="pt-BR" sz="2200" dirty="0"/>
              <a:t>- projetos de decretos legislativos;</a:t>
            </a:r>
          </a:p>
          <a:p>
            <a:pPr marL="180975" indent="0">
              <a:spcBef>
                <a:spcPts val="0"/>
              </a:spcBef>
              <a:buNone/>
            </a:pPr>
            <a:r>
              <a:rPr lang="pt-BR" sz="2200" dirty="0" smtClean="0"/>
              <a:t>IV </a:t>
            </a:r>
            <a:r>
              <a:rPr lang="pt-BR" sz="2200" dirty="0"/>
              <a:t>- projetos de resoluções;</a:t>
            </a:r>
          </a:p>
          <a:p>
            <a:pPr marL="180975" indent="0">
              <a:spcBef>
                <a:spcPts val="0"/>
              </a:spcBef>
              <a:buNone/>
            </a:pPr>
            <a:r>
              <a:rPr lang="pt-BR" sz="2200" dirty="0" smtClean="0"/>
              <a:t>V </a:t>
            </a:r>
            <a:r>
              <a:rPr lang="pt-BR" sz="2200" dirty="0"/>
              <a:t>- emendas e </a:t>
            </a:r>
            <a:r>
              <a:rPr lang="pt-BR" sz="2200" dirty="0" smtClean="0"/>
              <a:t>substitutivos.</a:t>
            </a:r>
            <a:endParaRPr lang="pt-BR" sz="2200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200" dirty="0" smtClean="0"/>
              <a:t>	</a:t>
            </a:r>
            <a:endParaRPr lang="pt-BR" sz="2200" dirty="0"/>
          </a:p>
        </p:txBody>
      </p:sp>
      <p:sp>
        <p:nvSpPr>
          <p:cNvPr id="9" name="Seta para baixo 8"/>
          <p:cNvSpPr/>
          <p:nvPr/>
        </p:nvSpPr>
        <p:spPr>
          <a:xfrm>
            <a:off x="3860867" y="3356991"/>
            <a:ext cx="867467" cy="449978"/>
          </a:xfrm>
          <a:prstGeom prst="downArrow">
            <a:avLst>
              <a:gd name="adj1" fmla="val 41264"/>
              <a:gd name="adj2" fmla="val 40772"/>
            </a:avLst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2871136" y="3861047"/>
            <a:ext cx="2880320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ADMISSIBILIDADE</a:t>
            </a:r>
            <a:endParaRPr lang="pt-BR" b="1" dirty="0"/>
          </a:p>
        </p:txBody>
      </p:sp>
      <p:grpSp>
        <p:nvGrpSpPr>
          <p:cNvPr id="69" name="Grupo 68"/>
          <p:cNvGrpSpPr/>
          <p:nvPr/>
        </p:nvGrpSpPr>
        <p:grpSpPr>
          <a:xfrm>
            <a:off x="2269701" y="4253359"/>
            <a:ext cx="2058962" cy="851749"/>
            <a:chOff x="2384826" y="4229609"/>
            <a:chExt cx="2058962" cy="851749"/>
          </a:xfrm>
        </p:grpSpPr>
        <p:grpSp>
          <p:nvGrpSpPr>
            <p:cNvPr id="53" name="Grupo 52"/>
            <p:cNvGrpSpPr/>
            <p:nvPr/>
          </p:nvGrpSpPr>
          <p:grpSpPr>
            <a:xfrm>
              <a:off x="3148279" y="4229609"/>
              <a:ext cx="1295509" cy="471784"/>
              <a:chOff x="1557410" y="4613400"/>
              <a:chExt cx="1295509" cy="471784"/>
            </a:xfrm>
          </p:grpSpPr>
          <p:cxnSp>
            <p:nvCxnSpPr>
              <p:cNvPr id="15" name="Conector reto 14"/>
              <p:cNvCxnSpPr/>
              <p:nvPr/>
            </p:nvCxnSpPr>
            <p:spPr>
              <a:xfrm>
                <a:off x="2852919" y="4613400"/>
                <a:ext cx="0" cy="175374"/>
              </a:xfrm>
              <a:prstGeom prst="line">
                <a:avLst/>
              </a:prstGeom>
              <a:ln w="28575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Conector reto 16"/>
              <p:cNvCxnSpPr/>
              <p:nvPr/>
            </p:nvCxnSpPr>
            <p:spPr>
              <a:xfrm>
                <a:off x="1557410" y="4776994"/>
                <a:ext cx="1288775" cy="0"/>
              </a:xfrm>
              <a:prstGeom prst="line">
                <a:avLst/>
              </a:prstGeom>
              <a:ln w="28575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Conector de seta reta 18"/>
              <p:cNvCxnSpPr/>
              <p:nvPr/>
            </p:nvCxnSpPr>
            <p:spPr>
              <a:xfrm>
                <a:off x="1571414" y="4786519"/>
                <a:ext cx="0" cy="298665"/>
              </a:xfrm>
              <a:prstGeom prst="straightConnector1">
                <a:avLst/>
              </a:prstGeom>
              <a:ln w="28575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CaixaDeTexto 22"/>
            <p:cNvSpPr txBox="1"/>
            <p:nvPr/>
          </p:nvSpPr>
          <p:spPr>
            <a:xfrm>
              <a:off x="2384826" y="4712026"/>
              <a:ext cx="1555541" cy="36933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b="1" dirty="0" smtClean="0"/>
                <a:t>admitida</a:t>
              </a:r>
              <a:endParaRPr lang="pt-BR" b="1" dirty="0"/>
            </a:p>
          </p:txBody>
        </p:sp>
      </p:grpSp>
      <p:grpSp>
        <p:nvGrpSpPr>
          <p:cNvPr id="70" name="Grupo 69"/>
          <p:cNvGrpSpPr/>
          <p:nvPr/>
        </p:nvGrpSpPr>
        <p:grpSpPr>
          <a:xfrm>
            <a:off x="2039046" y="5105108"/>
            <a:ext cx="2002220" cy="689263"/>
            <a:chOff x="2154171" y="5081358"/>
            <a:chExt cx="2002220" cy="689263"/>
          </a:xfrm>
        </p:grpSpPr>
        <p:sp>
          <p:nvSpPr>
            <p:cNvPr id="13" name="CaixaDeTexto 12"/>
            <p:cNvSpPr txBox="1"/>
            <p:nvPr/>
          </p:nvSpPr>
          <p:spPr>
            <a:xfrm>
              <a:off x="2154171" y="5401289"/>
              <a:ext cx="2002220" cy="369332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b="1" dirty="0" smtClean="0"/>
                <a:t>REVISÃO TEXTUAL</a:t>
              </a:r>
              <a:endParaRPr lang="pt-BR" b="1" dirty="0"/>
            </a:p>
          </p:txBody>
        </p:sp>
        <p:cxnSp>
          <p:nvCxnSpPr>
            <p:cNvPr id="27" name="Conector de seta reta 26"/>
            <p:cNvCxnSpPr/>
            <p:nvPr/>
          </p:nvCxnSpPr>
          <p:spPr>
            <a:xfrm>
              <a:off x="3148279" y="5081358"/>
              <a:ext cx="0" cy="298665"/>
            </a:xfrm>
            <a:prstGeom prst="straightConnector1">
              <a:avLst/>
            </a:prstGeom>
            <a:ln w="28575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Grupo 71"/>
          <p:cNvGrpSpPr/>
          <p:nvPr/>
        </p:nvGrpSpPr>
        <p:grpSpPr>
          <a:xfrm>
            <a:off x="4692709" y="5105108"/>
            <a:ext cx="1714188" cy="960142"/>
            <a:chOff x="4807834" y="5081358"/>
            <a:chExt cx="1714188" cy="960142"/>
          </a:xfrm>
        </p:grpSpPr>
        <p:cxnSp>
          <p:nvCxnSpPr>
            <p:cNvPr id="29" name="Conector de seta reta 28"/>
            <p:cNvCxnSpPr/>
            <p:nvPr/>
          </p:nvCxnSpPr>
          <p:spPr>
            <a:xfrm>
              <a:off x="5671930" y="5081358"/>
              <a:ext cx="0" cy="298665"/>
            </a:xfrm>
            <a:prstGeom prst="straightConnector1">
              <a:avLst/>
            </a:prstGeom>
            <a:ln w="28575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CaixaDeTexto 29"/>
            <p:cNvSpPr txBox="1"/>
            <p:nvPr/>
          </p:nvSpPr>
          <p:spPr>
            <a:xfrm>
              <a:off x="4807834" y="5395169"/>
              <a:ext cx="1714188" cy="646331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b="1" dirty="0" smtClean="0"/>
                <a:t>devolvida ao gabinete </a:t>
              </a:r>
              <a:endParaRPr lang="pt-BR" b="1" dirty="0"/>
            </a:p>
          </p:txBody>
        </p:sp>
      </p:grpSp>
      <p:grpSp>
        <p:nvGrpSpPr>
          <p:cNvPr id="71" name="Grupo 70"/>
          <p:cNvGrpSpPr/>
          <p:nvPr/>
        </p:nvGrpSpPr>
        <p:grpSpPr>
          <a:xfrm>
            <a:off x="4321929" y="4405753"/>
            <a:ext cx="2004857" cy="699355"/>
            <a:chOff x="4437054" y="4382003"/>
            <a:chExt cx="2004857" cy="699355"/>
          </a:xfrm>
        </p:grpSpPr>
        <p:sp>
          <p:nvSpPr>
            <p:cNvPr id="24" name="CaixaDeTexto 23"/>
            <p:cNvSpPr txBox="1"/>
            <p:nvPr/>
          </p:nvSpPr>
          <p:spPr>
            <a:xfrm>
              <a:off x="4886370" y="4712026"/>
              <a:ext cx="1555541" cy="36933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b="1" dirty="0" smtClean="0"/>
                <a:t>não admitida</a:t>
              </a:r>
              <a:endParaRPr lang="pt-BR" b="1" dirty="0"/>
            </a:p>
          </p:txBody>
        </p:sp>
        <p:grpSp>
          <p:nvGrpSpPr>
            <p:cNvPr id="49" name="Grupo 48"/>
            <p:cNvGrpSpPr/>
            <p:nvPr/>
          </p:nvGrpSpPr>
          <p:grpSpPr>
            <a:xfrm>
              <a:off x="4437054" y="4382003"/>
              <a:ext cx="1216033" cy="330023"/>
              <a:chOff x="4190587" y="4765794"/>
              <a:chExt cx="1216033" cy="330023"/>
            </a:xfrm>
          </p:grpSpPr>
          <p:cxnSp>
            <p:nvCxnSpPr>
              <p:cNvPr id="31" name="Conector reto 30"/>
              <p:cNvCxnSpPr/>
              <p:nvPr/>
            </p:nvCxnSpPr>
            <p:spPr>
              <a:xfrm>
                <a:off x="4190587" y="4776994"/>
                <a:ext cx="1216033" cy="0"/>
              </a:xfrm>
              <a:prstGeom prst="line">
                <a:avLst/>
              </a:prstGeom>
              <a:ln w="28575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ector de seta reta 31"/>
              <p:cNvCxnSpPr/>
              <p:nvPr/>
            </p:nvCxnSpPr>
            <p:spPr>
              <a:xfrm>
                <a:off x="5406620" y="4765794"/>
                <a:ext cx="0" cy="330023"/>
              </a:xfrm>
              <a:prstGeom prst="straightConnector1">
                <a:avLst/>
              </a:prstGeom>
              <a:ln w="28575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8" name="Grupo 57"/>
          <p:cNvGrpSpPr/>
          <p:nvPr/>
        </p:nvGrpSpPr>
        <p:grpSpPr>
          <a:xfrm>
            <a:off x="5751456" y="4035474"/>
            <a:ext cx="1153691" cy="1718324"/>
            <a:chOff x="4275712" y="4179491"/>
            <a:chExt cx="1153691" cy="1718324"/>
          </a:xfrm>
        </p:grpSpPr>
        <p:cxnSp>
          <p:nvCxnSpPr>
            <p:cNvPr id="34" name="Conector reto 33"/>
            <p:cNvCxnSpPr/>
            <p:nvPr/>
          </p:nvCxnSpPr>
          <p:spPr>
            <a:xfrm flipV="1">
              <a:off x="4937533" y="5897813"/>
              <a:ext cx="491870" cy="2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ector reto 35"/>
            <p:cNvCxnSpPr/>
            <p:nvPr/>
          </p:nvCxnSpPr>
          <p:spPr>
            <a:xfrm flipV="1">
              <a:off x="5429403" y="4179492"/>
              <a:ext cx="0" cy="1718323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ector de seta reta 37"/>
            <p:cNvCxnSpPr/>
            <p:nvPr/>
          </p:nvCxnSpPr>
          <p:spPr>
            <a:xfrm flipH="1">
              <a:off x="4275712" y="4179491"/>
              <a:ext cx="1153691" cy="0"/>
            </a:xfrm>
            <a:prstGeom prst="straightConnector1">
              <a:avLst/>
            </a:prstGeom>
            <a:ln w="28575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upo 72"/>
          <p:cNvGrpSpPr/>
          <p:nvPr/>
        </p:nvGrpSpPr>
        <p:grpSpPr>
          <a:xfrm>
            <a:off x="1403648" y="5931734"/>
            <a:ext cx="5904656" cy="780966"/>
            <a:chOff x="1619672" y="5953017"/>
            <a:chExt cx="5904656" cy="780966"/>
          </a:xfrm>
        </p:grpSpPr>
        <p:sp>
          <p:nvSpPr>
            <p:cNvPr id="57" name="Retângulo 56"/>
            <p:cNvSpPr/>
            <p:nvPr/>
          </p:nvSpPr>
          <p:spPr>
            <a:xfrm>
              <a:off x="1762080" y="6158834"/>
              <a:ext cx="5762248" cy="461665"/>
            </a:xfrm>
            <a:prstGeom prst="rect">
              <a:avLst/>
            </a:prstGeom>
            <a:solidFill>
              <a:srgbClr val="FFFF66"/>
            </a:solidFill>
          </p:spPr>
          <p:txBody>
            <a:bodyPr wrap="square">
              <a:spAutoFit/>
            </a:bodyPr>
            <a:lstStyle/>
            <a:p>
              <a:pPr algn="r"/>
              <a:r>
                <a:rPr lang="pt-BR" sz="2400" dirty="0" smtClean="0">
                  <a:solidFill>
                    <a:srgbClr val="0F42A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admissibilidade_cmr@recife.pe.leg.br</a:t>
              </a:r>
              <a:endParaRPr lang="pt-BR" sz="2400" dirty="0">
                <a:solidFill>
                  <a:srgbClr val="0F42A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66" name="Picture 2" descr="http://www.bombinhas.com/wp-content/uploads/2014/07/arroba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9672" y="5953017"/>
              <a:ext cx="780966" cy="7809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CaixaDeTexto 2"/>
          <p:cNvSpPr txBox="1"/>
          <p:nvPr/>
        </p:nvSpPr>
        <p:spPr>
          <a:xfrm rot="16200000">
            <a:off x="908403" y="2252159"/>
            <a:ext cx="1760068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>
            <a:defPPr>
              <a:defRPr lang="pt-BR"/>
            </a:defPPr>
            <a:lvl1pPr algn="ctr">
              <a:defRPr b="1"/>
            </a:lvl1pPr>
          </a:lstStyle>
          <a:p>
            <a:r>
              <a:rPr lang="pt-BR" dirty="0"/>
              <a:t>PROPOSIÇÕES</a:t>
            </a:r>
          </a:p>
        </p:txBody>
      </p:sp>
    </p:spTree>
    <p:extLst>
      <p:ext uri="{BB962C8B-B14F-4D97-AF65-F5344CB8AC3E}">
        <p14:creationId xmlns:p14="http://schemas.microsoft.com/office/powerpoint/2010/main" val="1331743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23112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Procedimentos</a:t>
            </a: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4" name="Picture 2" descr="http://www.recife.pe.leg.br/207x204xlogo.png.pagespeed.ic.AD3qIUd-K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332656"/>
            <a:ext cx="1095885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upo 4"/>
          <p:cNvGrpSpPr/>
          <p:nvPr/>
        </p:nvGrpSpPr>
        <p:grpSpPr>
          <a:xfrm>
            <a:off x="3203848" y="3525399"/>
            <a:ext cx="1988102" cy="983721"/>
            <a:chOff x="3347864" y="3411280"/>
            <a:chExt cx="1988102" cy="983721"/>
          </a:xfrm>
        </p:grpSpPr>
        <p:sp>
          <p:nvSpPr>
            <p:cNvPr id="51" name="Seta para baixo 50"/>
            <p:cNvSpPr/>
            <p:nvPr/>
          </p:nvSpPr>
          <p:spPr>
            <a:xfrm>
              <a:off x="3869922" y="3411280"/>
              <a:ext cx="972108" cy="521986"/>
            </a:xfrm>
            <a:prstGeom prst="downArrow">
              <a:avLst>
                <a:gd name="adj1" fmla="val 30312"/>
                <a:gd name="adj2" fmla="val 40772"/>
              </a:avLst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2" name="CaixaDeTexto 51"/>
            <p:cNvSpPr txBox="1"/>
            <p:nvPr/>
          </p:nvSpPr>
          <p:spPr>
            <a:xfrm>
              <a:off x="3347864" y="4025669"/>
              <a:ext cx="1988102" cy="369332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b="1" dirty="0" smtClean="0"/>
                <a:t>REVISÃO TEXTUAL</a:t>
              </a:r>
              <a:endParaRPr lang="pt-BR" b="1" dirty="0"/>
            </a:p>
          </p:txBody>
        </p:sp>
      </p:grpSp>
      <p:grpSp>
        <p:nvGrpSpPr>
          <p:cNvPr id="6" name="Grupo 5"/>
          <p:cNvGrpSpPr/>
          <p:nvPr/>
        </p:nvGrpSpPr>
        <p:grpSpPr>
          <a:xfrm>
            <a:off x="1331640" y="4736266"/>
            <a:ext cx="5726292" cy="780966"/>
            <a:chOff x="1835696" y="4664258"/>
            <a:chExt cx="5726292" cy="780966"/>
          </a:xfrm>
        </p:grpSpPr>
        <p:sp>
          <p:nvSpPr>
            <p:cNvPr id="60" name="Retângulo 59"/>
            <p:cNvSpPr/>
            <p:nvPr/>
          </p:nvSpPr>
          <p:spPr>
            <a:xfrm>
              <a:off x="1903936" y="4870075"/>
              <a:ext cx="5658052" cy="461665"/>
            </a:xfrm>
            <a:prstGeom prst="rect">
              <a:avLst/>
            </a:prstGeom>
            <a:solidFill>
              <a:srgbClr val="FFFF66"/>
            </a:solidFill>
          </p:spPr>
          <p:txBody>
            <a:bodyPr wrap="square">
              <a:spAutoFit/>
            </a:bodyPr>
            <a:lstStyle/>
            <a:p>
              <a:pPr algn="r"/>
              <a:r>
                <a:rPr lang="pt-BR" sz="2400" dirty="0">
                  <a:solidFill>
                    <a:srgbClr val="0F42A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revisaotextual_</a:t>
              </a:r>
              <a:r>
                <a:rPr lang="pt-BR" sz="2400" dirty="0" smtClean="0">
                  <a:solidFill>
                    <a:srgbClr val="0F42A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cmr@recife.pe.leg.br</a:t>
              </a:r>
              <a:endParaRPr lang="pt-BR" sz="2400" dirty="0">
                <a:solidFill>
                  <a:srgbClr val="0F42A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61" name="Picture 2" descr="http://www.bombinhas.com/wp-content/uploads/2014/07/arroba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35696" y="4664258"/>
              <a:ext cx="780966" cy="7809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" name="Grupo 2"/>
          <p:cNvGrpSpPr/>
          <p:nvPr/>
        </p:nvGrpSpPr>
        <p:grpSpPr>
          <a:xfrm>
            <a:off x="2692300" y="1772815"/>
            <a:ext cx="2923087" cy="1587035"/>
            <a:chOff x="2692300" y="1772815"/>
            <a:chExt cx="2923087" cy="1587035"/>
          </a:xfrm>
        </p:grpSpPr>
        <p:sp>
          <p:nvSpPr>
            <p:cNvPr id="50" name="Espaço Reservado para Conteúdo 2"/>
            <p:cNvSpPr txBox="1">
              <a:spLocks/>
            </p:cNvSpPr>
            <p:nvPr/>
          </p:nvSpPr>
          <p:spPr>
            <a:xfrm>
              <a:off x="3059832" y="1772816"/>
              <a:ext cx="2555555" cy="158703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/>
              </a:solidFill>
            </a:ln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85725" indent="0" algn="just">
                <a:spcBef>
                  <a:spcPts val="0"/>
                </a:spcBef>
                <a:buFont typeface="Arial" panose="020B0604020202020204" pitchFamily="34" charset="0"/>
                <a:buNone/>
              </a:pPr>
              <a:endParaRPr lang="pt-BR" sz="2200" dirty="0" smtClean="0"/>
            </a:p>
            <a:p>
              <a:pPr marL="85725" indent="0" algn="just">
                <a:spcBef>
                  <a:spcPts val="0"/>
                </a:spcBef>
                <a:buFont typeface="Arial" panose="020B0604020202020204" pitchFamily="34" charset="0"/>
                <a:buNone/>
              </a:pPr>
              <a:r>
                <a:rPr lang="pt-BR" sz="2200" dirty="0" smtClean="0"/>
                <a:t>VI - requerimentos.</a:t>
              </a:r>
            </a:p>
            <a:p>
              <a:pPr marL="180975" indent="0" algn="just">
                <a:spcBef>
                  <a:spcPts val="0"/>
                </a:spcBef>
                <a:buFont typeface="Arial" panose="020B0604020202020204" pitchFamily="34" charset="0"/>
                <a:buNone/>
              </a:pPr>
              <a:endParaRPr lang="pt-BR" sz="2200" dirty="0"/>
            </a:p>
          </p:txBody>
        </p:sp>
        <p:sp>
          <p:nvSpPr>
            <p:cNvPr id="11" name="CaixaDeTexto 10"/>
            <p:cNvSpPr txBox="1"/>
            <p:nvPr/>
          </p:nvSpPr>
          <p:spPr>
            <a:xfrm rot="16200000">
              <a:off x="2083449" y="2381666"/>
              <a:ext cx="1587033" cy="369332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>
              <a:defPPr>
                <a:defRPr lang="pt-BR"/>
              </a:defPPr>
              <a:lvl1pPr algn="ctr">
                <a:defRPr b="1"/>
              </a:lvl1pPr>
            </a:lstStyle>
            <a:p>
              <a:r>
                <a:rPr lang="pt-BR" dirty="0"/>
                <a:t>PROPOSIÇÕES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77848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23112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pt-BR" dirty="0" err="1" smtClean="0">
                <a:solidFill>
                  <a:schemeClr val="tx1"/>
                </a:solidFill>
              </a:rPr>
              <a:t>Check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list</a:t>
            </a: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4" name="Picture 2" descr="http://www.recife.pe.leg.br/207x204xlogo.png.pagespeed.ic.AD3qIUd-K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332656"/>
            <a:ext cx="1095885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541612"/>
            <a:ext cx="3750461" cy="5127748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544082"/>
            <a:ext cx="3759164" cy="5125277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76228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4784"/>
            <a:ext cx="8147248" cy="4999910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endParaRPr lang="pt-BR" sz="2200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t-BR" sz="2800" dirty="0" smtClean="0"/>
              <a:t>Redação </a:t>
            </a:r>
            <a:r>
              <a:rPr lang="pt-BR" sz="2800" dirty="0"/>
              <a:t>clara e concisa;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t-BR" sz="2800" dirty="0" smtClean="0"/>
              <a:t>Ementa </a:t>
            </a:r>
            <a:r>
              <a:rPr lang="pt-BR" sz="2800" dirty="0"/>
              <a:t>do seu objetivo;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t-BR" sz="2800" dirty="0" smtClean="0"/>
              <a:t>Divisão </a:t>
            </a:r>
            <a:r>
              <a:rPr lang="pt-BR" sz="2800" dirty="0"/>
              <a:t>em artigos e, quando for o caso, em seus desdobramentos;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t-BR" sz="2800" dirty="0" smtClean="0"/>
              <a:t>Guardar </a:t>
            </a:r>
            <a:r>
              <a:rPr lang="pt-BR" sz="2800" dirty="0"/>
              <a:t>direta e inequívoca relação com a proposição principal, em se tratando de substitutivo ou emenda; </a:t>
            </a:r>
          </a:p>
          <a:p>
            <a:pPr marL="538163" indent="-538163" algn="just">
              <a:spcBef>
                <a:spcPts val="0"/>
              </a:spcBef>
              <a:spcAft>
                <a:spcPts val="1200"/>
              </a:spcAft>
              <a:buNone/>
            </a:pPr>
            <a:endParaRPr lang="pt-BR" sz="22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pt-BR" sz="2200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23112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Requisitos das proposições</a:t>
            </a: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5" name="Picture 2" descr="http://www.recife.pe.leg.br/207x204xlogo.png.pagespeed.ic.AD3qIUd-K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332656"/>
            <a:ext cx="1095885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437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307029" cy="4781128"/>
          </a:xfrm>
        </p:spPr>
        <p:txBody>
          <a:bodyPr>
            <a:noAutofit/>
          </a:bodyPr>
          <a:lstStyle/>
          <a:p>
            <a:pPr marL="538163" indent="-538163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pt-BR" sz="2200" dirty="0" smtClean="0"/>
              <a:t>	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t-BR" sz="2600" dirty="0" smtClean="0"/>
              <a:t>Conter a assinatura do autor, exceto em proposições de iniciativa popular; </a:t>
            </a:r>
          </a:p>
          <a:p>
            <a:pPr>
              <a:spcBef>
                <a:spcPts val="0"/>
              </a:spcBef>
            </a:pPr>
            <a:r>
              <a:rPr lang="pt-BR" sz="2600" dirty="0" smtClean="0"/>
              <a:t>Conter </a:t>
            </a:r>
            <a:r>
              <a:rPr lang="pt-BR" sz="2600" dirty="0"/>
              <a:t>a justificativa da proposição, com: </a:t>
            </a:r>
          </a:p>
          <a:p>
            <a:pPr marL="538163" indent="0">
              <a:spcBef>
                <a:spcPts val="0"/>
              </a:spcBef>
              <a:buNone/>
              <a:tabLst>
                <a:tab pos="538163" algn="l"/>
              </a:tabLst>
            </a:pPr>
            <a:r>
              <a:rPr lang="pt-BR" sz="2600" dirty="0" smtClean="0"/>
              <a:t>a) a </a:t>
            </a:r>
            <a:r>
              <a:rPr lang="pt-BR" sz="2600" dirty="0"/>
              <a:t>exposição circunstanciada dos motivos de mérito que fundamentam a adoção da medida proposta; </a:t>
            </a:r>
          </a:p>
          <a:p>
            <a:pPr marL="504000" indent="0">
              <a:spcBef>
                <a:spcPts val="0"/>
              </a:spcBef>
              <a:buNone/>
              <a:tabLst>
                <a:tab pos="538163" algn="l"/>
              </a:tabLst>
            </a:pPr>
            <a:r>
              <a:rPr lang="pt-BR" sz="2600" dirty="0" smtClean="0"/>
              <a:t>b</a:t>
            </a:r>
            <a:r>
              <a:rPr lang="pt-BR" sz="2600" dirty="0"/>
              <a:t>) a indicação da respectiva previsão orçamentária, quando for o </a:t>
            </a:r>
            <a:r>
              <a:rPr lang="pt-BR" sz="2600" dirty="0" smtClean="0"/>
              <a:t>caso;</a:t>
            </a:r>
          </a:p>
          <a:p>
            <a:pPr marL="538163" indent="0">
              <a:spcBef>
                <a:spcPts val="0"/>
              </a:spcBef>
              <a:spcAft>
                <a:spcPts val="1200"/>
              </a:spcAft>
              <a:buNone/>
              <a:tabLst>
                <a:tab pos="538163" algn="l"/>
              </a:tabLst>
            </a:pPr>
            <a:r>
              <a:rPr lang="pt-BR" sz="2600" dirty="0" smtClean="0"/>
              <a:t>c) a </a:t>
            </a:r>
            <a:r>
              <a:rPr lang="pt-BR" sz="2600" dirty="0"/>
              <a:t>transcrição de dispositivo de lei, decreto, regulamento, ato ou contrato a que faça alusão no seu texto, quando for o caso. </a:t>
            </a:r>
          </a:p>
          <a:p>
            <a:pPr marL="538163" indent="0" algn="just">
              <a:spcBef>
                <a:spcPts val="0"/>
              </a:spcBef>
              <a:spcAft>
                <a:spcPts val="1200"/>
              </a:spcAft>
              <a:buNone/>
              <a:tabLst>
                <a:tab pos="538163" algn="l"/>
              </a:tabLst>
            </a:pPr>
            <a:endParaRPr lang="pt-BR" sz="2400" dirty="0"/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endParaRPr lang="pt-BR" sz="2400" dirty="0"/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endParaRPr lang="pt-BR" sz="2200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23112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Requisitos das proposições</a:t>
            </a: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5" name="Picture 2" descr="http://www.recife.pe.leg.br/207x204xlogo.png.pagespeed.ic.AD3qIUd-K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332656"/>
            <a:ext cx="1095885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6588224" y="6285152"/>
            <a:ext cx="2276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(</a:t>
            </a:r>
            <a:r>
              <a:rPr lang="pt-BR" dirty="0" err="1" smtClean="0"/>
              <a:t>Arts</a:t>
            </a:r>
            <a:r>
              <a:rPr lang="pt-BR" dirty="0" smtClean="0"/>
              <a:t>. 235 e 222 do RI)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3328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7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40160"/>
            <a:ext cx="8307029" cy="4781128"/>
          </a:xfrm>
        </p:spPr>
        <p:txBody>
          <a:bodyPr>
            <a:noAutofit/>
          </a:bodyPr>
          <a:lstStyle/>
          <a:p>
            <a:pPr marL="538163" indent="-538163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pt-BR" sz="2200" dirty="0" smtClean="0"/>
              <a:t>	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pt-BR" sz="2400" dirty="0" smtClean="0"/>
              <a:t>Nenhuma </a:t>
            </a:r>
            <a:r>
              <a:rPr lang="pt-BR" sz="2400" dirty="0"/>
              <a:t>proposição poderá conter matéria diversa daquela objetivamente declarada na ementa ou dela decorrente. 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pt-BR" sz="2400" dirty="0" smtClean="0"/>
              <a:t>Nenhum </a:t>
            </a:r>
            <a:r>
              <a:rPr lang="pt-BR" sz="2400" dirty="0"/>
              <a:t>artigo poderá conter duas ou mais matérias diversas. </a:t>
            </a:r>
            <a:endParaRPr lang="pt-BR" sz="2400" dirty="0" smtClean="0"/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pt-BR" sz="2400" dirty="0" smtClean="0"/>
              <a:t>Nenhuma </a:t>
            </a:r>
            <a:r>
              <a:rPr lang="pt-BR" sz="2400" dirty="0"/>
              <a:t>proposição poderá versar sobre idêntica matéria de lei em vigor, sem fazer remissão a esta, alterando-a ou revogando-a</a:t>
            </a:r>
            <a:r>
              <a:rPr lang="pt-BR" sz="2400" dirty="0" smtClean="0"/>
              <a:t>. </a:t>
            </a:r>
            <a:r>
              <a:rPr lang="pt-BR" sz="2400" dirty="0" smtClean="0">
                <a:solidFill>
                  <a:srgbClr val="FF0000"/>
                </a:solidFill>
              </a:rPr>
              <a:t>(Redação alterada pela Resolução nº 2.627, de 20 de fevereiro de 2017).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pt-BR" sz="2400" dirty="0"/>
              <a:t>Títulos honoríficos: deverão vir acompanhados de circunstanciada biografia ou histórico da pessoa a que visa a homenagem. </a:t>
            </a:r>
            <a:r>
              <a:rPr lang="pt-BR" sz="2400" dirty="0">
                <a:solidFill>
                  <a:srgbClr val="FF0000"/>
                </a:solidFill>
              </a:rPr>
              <a:t>(Redação alterada pela Resolução nº </a:t>
            </a:r>
            <a:r>
              <a:rPr lang="pt-BR" sz="2400" dirty="0" smtClean="0">
                <a:solidFill>
                  <a:srgbClr val="FF0000"/>
                </a:solidFill>
              </a:rPr>
              <a:t>2.627, de 20 de fevereiro de 2017.)</a:t>
            </a:r>
            <a:endParaRPr lang="pt-BR" sz="2400" dirty="0">
              <a:solidFill>
                <a:srgbClr val="FF0000"/>
              </a:solidFill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endParaRPr lang="pt-BR" sz="2200" dirty="0"/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endParaRPr lang="pt-BR" sz="2200" dirty="0"/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endParaRPr lang="pt-BR" sz="2200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23112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Requisitos das proposições</a:t>
            </a: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5" name="Picture 2" descr="http://www.recife.pe.leg.br/207x204xlogo.png.pagespeed.ic.AD3qIUd-K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332656"/>
            <a:ext cx="1095885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6588224" y="6285152"/>
            <a:ext cx="2276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(</a:t>
            </a:r>
            <a:r>
              <a:rPr lang="pt-BR" dirty="0" err="1" smtClean="0"/>
              <a:t>Arts</a:t>
            </a:r>
            <a:r>
              <a:rPr lang="pt-BR" dirty="0" smtClean="0"/>
              <a:t>. 235 e 222 do RI)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70523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75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7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1504</TotalTime>
  <Words>514</Words>
  <Application>Microsoft Office PowerPoint</Application>
  <PresentationFormat>Apresentação na tela (4:3)</PresentationFormat>
  <Paragraphs>103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Tema do Office</vt:lpstr>
      <vt:lpstr>Apresentação do PowerPoint</vt:lpstr>
      <vt:lpstr>Proposição</vt:lpstr>
      <vt:lpstr>Requisitos das proposições</vt:lpstr>
      <vt:lpstr>Procedimentos</vt:lpstr>
      <vt:lpstr>Procedimentos</vt:lpstr>
      <vt:lpstr>Check list</vt:lpstr>
      <vt:lpstr>Requisitos das proposições</vt:lpstr>
      <vt:lpstr>Requisitos das proposições</vt:lpstr>
      <vt:lpstr>Requisitos das proposições</vt:lpstr>
      <vt:lpstr>Orientações gerais</vt:lpstr>
      <vt:lpstr>Orientações gerais</vt:lpstr>
      <vt:lpstr>Orientações gerais</vt:lpstr>
      <vt:lpstr>Orientações gerais</vt:lpstr>
      <vt:lpstr>Orientações gerais</vt:lpstr>
      <vt:lpstr>Prazos</vt:lpstr>
      <vt:lpstr>Contato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 REUNIÕES DA CÂMARA</dc:title>
  <dc:creator>Lissandra Vieira</dc:creator>
  <cp:lastModifiedBy>Robertson Barros</cp:lastModifiedBy>
  <cp:revision>111</cp:revision>
  <dcterms:created xsi:type="dcterms:W3CDTF">2017-01-03T14:09:11Z</dcterms:created>
  <dcterms:modified xsi:type="dcterms:W3CDTF">2017-03-08T12:21:24Z</dcterms:modified>
</cp:coreProperties>
</file>