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9" r:id="rId2"/>
    <p:sldId id="292" r:id="rId3"/>
    <p:sldId id="294" r:id="rId4"/>
    <p:sldId id="295" r:id="rId5"/>
    <p:sldId id="306" r:id="rId6"/>
    <p:sldId id="296" r:id="rId7"/>
    <p:sldId id="298" r:id="rId8"/>
    <p:sldId id="299" r:id="rId9"/>
    <p:sldId id="300" r:id="rId10"/>
    <p:sldId id="289" r:id="rId11"/>
    <p:sldId id="297" r:id="rId12"/>
    <p:sldId id="301" r:id="rId13"/>
    <p:sldId id="302" r:id="rId14"/>
    <p:sldId id="303" r:id="rId15"/>
    <p:sldId id="304" r:id="rId16"/>
    <p:sldId id="305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FF99"/>
    <a:srgbClr val="FFFF66"/>
    <a:srgbClr val="FCD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2B811-23CD-4B24-B001-E3DD46C6337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70BE4-81A3-46C7-B4EA-5DF43B09A2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994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200" dirty="0" smtClean="0"/>
              <a:t>I - redação clara e concisa;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200" dirty="0" smtClean="0"/>
              <a:t>II - ementa do seu objetivo;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200" dirty="0" smtClean="0"/>
              <a:t>III - divisão em artigos e, quando for o caso, em seus desdobramentos;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200" dirty="0" smtClean="0"/>
              <a:t>§ 3º Nenhuma proposição poderá conter matéria diversa daquela objetivamente declarada na ementa ou dela decorrente.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200" dirty="0" smtClean="0"/>
              <a:t>§ 4º Nenhum artigo poderá conter duas ou mais matérias diversas.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47772-57B2-460E-8D4B-A25100F17B9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8062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58FD2-D16F-4F85-882C-A3E63B6A9C8A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828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58FD2-D16F-4F85-882C-A3E63B6A9C8A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90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D21EF-C61A-41C1-96C0-1FC1D8875A27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07CC7-6075-454B-B714-9256FDE3FE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62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605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D21EF-C61A-41C1-96C0-1FC1D8875A27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07CC7-6075-454B-B714-9256FDE3FE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84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renata.viegas@recife.pe.leg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32656"/>
            <a:ext cx="2009116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lissandra.vieira\Desktop\Reuniõ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52973"/>
            <a:ext cx="5792694" cy="2368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685800" y="4077072"/>
            <a:ext cx="7772400" cy="1152128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solidFill>
              <a:srgbClr val="3366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t-BR" sz="4000" dirty="0">
                <a:solidFill>
                  <a:schemeClr val="tx1"/>
                </a:solidFill>
              </a:rPr>
              <a:t>DA APRECIAÇÃO DAS PROPOSIÇÕES</a:t>
            </a: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1371600" y="5301208"/>
            <a:ext cx="6400800" cy="1320552"/>
          </a:xfrm>
          <a:prstGeom prst="rect">
            <a:avLst/>
          </a:prstGeom>
          <a:ln>
            <a:solidFill>
              <a:srgbClr val="3366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defPPr>
              <a:defRPr lang="pt-BR"/>
            </a:defPPr>
            <a:lvl1pPr indent="0" algn="ctr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algn="ctr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REGIMENTO INTERNO</a:t>
            </a:r>
          </a:p>
          <a:p>
            <a:r>
              <a:rPr lang="pt-BR" sz="2500" dirty="0"/>
              <a:t>TÍTULO </a:t>
            </a:r>
            <a:r>
              <a:rPr lang="pt-BR" sz="2500" dirty="0" smtClean="0"/>
              <a:t>VI</a:t>
            </a:r>
            <a:endParaRPr lang="pt-BR" sz="2500" dirty="0"/>
          </a:p>
          <a:p>
            <a:r>
              <a:rPr lang="pt-BR" sz="1600" dirty="0"/>
              <a:t>PÁGINA  </a:t>
            </a:r>
            <a:r>
              <a:rPr lang="pt-BR" sz="1600" dirty="0" smtClean="0"/>
              <a:t>92 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80356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 txBox="1">
            <a:spLocks/>
          </p:cNvSpPr>
          <p:nvPr/>
        </p:nvSpPr>
        <p:spPr>
          <a:xfrm>
            <a:off x="457200" y="274638"/>
            <a:ext cx="6923112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chemeClr val="tx1"/>
                </a:solidFill>
              </a:rPr>
              <a:t>Trâmite das proposições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10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7" name="Grupo 46"/>
          <p:cNvGrpSpPr/>
          <p:nvPr/>
        </p:nvGrpSpPr>
        <p:grpSpPr>
          <a:xfrm>
            <a:off x="3478401" y="1628800"/>
            <a:ext cx="2160240" cy="675948"/>
            <a:chOff x="3478401" y="1956653"/>
            <a:chExt cx="2160240" cy="675948"/>
          </a:xfrm>
        </p:grpSpPr>
        <p:sp>
          <p:nvSpPr>
            <p:cNvPr id="11" name="CaixaDeTexto 10"/>
            <p:cNvSpPr txBox="1"/>
            <p:nvPr/>
          </p:nvSpPr>
          <p:spPr>
            <a:xfrm>
              <a:off x="3790243" y="2026920"/>
              <a:ext cx="16323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smtClean="0"/>
                <a:t>Proposição</a:t>
              </a:r>
              <a:endParaRPr lang="pt-BR" sz="2400" dirty="0"/>
            </a:p>
          </p:txBody>
        </p:sp>
        <p:sp>
          <p:nvSpPr>
            <p:cNvPr id="12" name="Elipse 11"/>
            <p:cNvSpPr/>
            <p:nvPr/>
          </p:nvSpPr>
          <p:spPr>
            <a:xfrm>
              <a:off x="3478401" y="1956653"/>
              <a:ext cx="2160240" cy="675948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6" name="Grupo 45"/>
          <p:cNvGrpSpPr/>
          <p:nvPr/>
        </p:nvGrpSpPr>
        <p:grpSpPr>
          <a:xfrm>
            <a:off x="3334385" y="2304748"/>
            <a:ext cx="2448272" cy="1052244"/>
            <a:chOff x="3334385" y="2709838"/>
            <a:chExt cx="2448272" cy="1052244"/>
          </a:xfrm>
        </p:grpSpPr>
        <p:cxnSp>
          <p:nvCxnSpPr>
            <p:cNvPr id="13" name="Conector de seta reta 12"/>
            <p:cNvCxnSpPr>
              <a:stCxn id="12" idx="4"/>
            </p:cNvCxnSpPr>
            <p:nvPr/>
          </p:nvCxnSpPr>
          <p:spPr>
            <a:xfrm>
              <a:off x="4558521" y="2709838"/>
              <a:ext cx="1" cy="28280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aixaDeTexto 14"/>
            <p:cNvSpPr txBox="1"/>
            <p:nvPr/>
          </p:nvSpPr>
          <p:spPr>
            <a:xfrm>
              <a:off x="3334385" y="2992641"/>
              <a:ext cx="2448272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200" dirty="0" smtClean="0"/>
                <a:t>Assessoria Especial Legislativa - AEL</a:t>
              </a:r>
              <a:endParaRPr lang="pt-BR" sz="2200" dirty="0"/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1640623" y="4062115"/>
            <a:ext cx="2917899" cy="2056233"/>
            <a:chOff x="1640623" y="3967134"/>
            <a:chExt cx="2917899" cy="2056233"/>
          </a:xfrm>
        </p:grpSpPr>
        <p:cxnSp>
          <p:nvCxnSpPr>
            <p:cNvPr id="19" name="Conector reto 18"/>
            <p:cNvCxnSpPr/>
            <p:nvPr/>
          </p:nvCxnSpPr>
          <p:spPr>
            <a:xfrm>
              <a:off x="4556325" y="3967134"/>
              <a:ext cx="2197" cy="17763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upo 41"/>
            <p:cNvGrpSpPr/>
            <p:nvPr/>
          </p:nvGrpSpPr>
          <p:grpSpPr>
            <a:xfrm>
              <a:off x="1640623" y="4144769"/>
              <a:ext cx="2917899" cy="1878598"/>
              <a:chOff x="1640623" y="4144769"/>
              <a:chExt cx="2917899" cy="1878598"/>
            </a:xfrm>
          </p:grpSpPr>
          <p:cxnSp>
            <p:nvCxnSpPr>
              <p:cNvPr id="26" name="Conector reto 25"/>
              <p:cNvCxnSpPr/>
              <p:nvPr/>
            </p:nvCxnSpPr>
            <p:spPr>
              <a:xfrm flipH="1">
                <a:off x="2480620" y="4144769"/>
                <a:ext cx="2077902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ector de seta reta 31"/>
              <p:cNvCxnSpPr/>
              <p:nvPr/>
            </p:nvCxnSpPr>
            <p:spPr>
              <a:xfrm>
                <a:off x="2482815" y="4144769"/>
                <a:ext cx="0" cy="43204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CaixaDeTexto 33"/>
              <p:cNvSpPr txBox="1"/>
              <p:nvPr/>
            </p:nvSpPr>
            <p:spPr>
              <a:xfrm>
                <a:off x="1640623" y="4576817"/>
                <a:ext cx="1679994" cy="144655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200" dirty="0" smtClean="0"/>
                  <a:t>Comissão de Legislação, Justiça e Redação</a:t>
                </a:r>
              </a:p>
            </p:txBody>
          </p:sp>
        </p:grpSp>
      </p:grpSp>
      <p:grpSp>
        <p:nvGrpSpPr>
          <p:cNvPr id="45" name="Grupo 44"/>
          <p:cNvGrpSpPr/>
          <p:nvPr/>
        </p:nvGrpSpPr>
        <p:grpSpPr>
          <a:xfrm>
            <a:off x="3550409" y="4239750"/>
            <a:ext cx="2050654" cy="1878598"/>
            <a:chOff x="3550409" y="4144769"/>
            <a:chExt cx="2050654" cy="1878598"/>
          </a:xfrm>
        </p:grpSpPr>
        <p:sp>
          <p:nvSpPr>
            <p:cNvPr id="36" name="CaixaDeTexto 35"/>
            <p:cNvSpPr txBox="1"/>
            <p:nvPr/>
          </p:nvSpPr>
          <p:spPr>
            <a:xfrm>
              <a:off x="3550409" y="4576817"/>
              <a:ext cx="2050654" cy="144655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200" dirty="0" smtClean="0"/>
                <a:t>Comissão de Finanças, Orçamento e Des. Econômico</a:t>
              </a:r>
              <a:endParaRPr lang="pt-BR" sz="2200" dirty="0"/>
            </a:p>
          </p:txBody>
        </p:sp>
        <p:cxnSp>
          <p:nvCxnSpPr>
            <p:cNvPr id="38" name="Conector de seta reta 37"/>
            <p:cNvCxnSpPr/>
            <p:nvPr/>
          </p:nvCxnSpPr>
          <p:spPr>
            <a:xfrm>
              <a:off x="4558521" y="4144769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upo 43"/>
          <p:cNvGrpSpPr/>
          <p:nvPr/>
        </p:nvGrpSpPr>
        <p:grpSpPr>
          <a:xfrm>
            <a:off x="4556325" y="4239750"/>
            <a:ext cx="2929472" cy="1878598"/>
            <a:chOff x="4568851" y="4144769"/>
            <a:chExt cx="2929472" cy="1878598"/>
          </a:xfrm>
        </p:grpSpPr>
        <p:cxnSp>
          <p:nvCxnSpPr>
            <p:cNvPr id="39" name="Conector reto 38"/>
            <p:cNvCxnSpPr/>
            <p:nvPr/>
          </p:nvCxnSpPr>
          <p:spPr>
            <a:xfrm flipH="1">
              <a:off x="4568851" y="4144769"/>
              <a:ext cx="207790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de seta reta 39"/>
            <p:cNvCxnSpPr/>
            <p:nvPr/>
          </p:nvCxnSpPr>
          <p:spPr>
            <a:xfrm>
              <a:off x="6646753" y="4144769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aixaDeTexto 40"/>
            <p:cNvSpPr txBox="1"/>
            <p:nvPr/>
          </p:nvSpPr>
          <p:spPr>
            <a:xfrm>
              <a:off x="5818329" y="4576817"/>
              <a:ext cx="1679994" cy="144655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200" dirty="0" smtClean="0"/>
                <a:t>Comissões de Mérito</a:t>
              </a:r>
            </a:p>
            <a:p>
              <a:pPr algn="ctr"/>
              <a:endParaRPr lang="pt-BR" sz="2200" dirty="0"/>
            </a:p>
            <a:p>
              <a:pPr algn="ctr"/>
              <a:endParaRPr lang="pt-BR" sz="2200" dirty="0" smtClean="0"/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3328000" y="3356992"/>
            <a:ext cx="2448271" cy="698176"/>
            <a:chOff x="3328000" y="3356992"/>
            <a:chExt cx="2448271" cy="698176"/>
          </a:xfrm>
        </p:grpSpPr>
        <p:cxnSp>
          <p:nvCxnSpPr>
            <p:cNvPr id="55" name="Conector de seta reta 54"/>
            <p:cNvCxnSpPr/>
            <p:nvPr/>
          </p:nvCxnSpPr>
          <p:spPr>
            <a:xfrm>
              <a:off x="4556324" y="3356992"/>
              <a:ext cx="1" cy="28280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CaixaDeTexto 55"/>
            <p:cNvSpPr txBox="1"/>
            <p:nvPr/>
          </p:nvSpPr>
          <p:spPr>
            <a:xfrm>
              <a:off x="3328000" y="3655058"/>
              <a:ext cx="2448271" cy="400110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dirty="0" smtClean="0"/>
                <a:t>Leitura em Plenário</a:t>
              </a:r>
              <a:endParaRPr lang="pt-BR" sz="2000" dirty="0"/>
            </a:p>
          </p:txBody>
        </p:sp>
      </p:grpSp>
      <p:sp>
        <p:nvSpPr>
          <p:cNvPr id="27" name="CaixaDeTexto 26"/>
          <p:cNvSpPr txBox="1"/>
          <p:nvPr/>
        </p:nvSpPr>
        <p:spPr>
          <a:xfrm>
            <a:off x="6645800" y="6237312"/>
            <a:ext cx="2390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(Art. 287 e 288 do RI)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966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75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Trâmite das proposições nas Comissões</a:t>
            </a:r>
            <a:endParaRPr lang="pt-BR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ixaDeTexto 13"/>
          <p:cNvSpPr txBox="1"/>
          <p:nvPr/>
        </p:nvSpPr>
        <p:spPr>
          <a:xfrm>
            <a:off x="2077239" y="5867980"/>
            <a:ext cx="4720314" cy="369332"/>
          </a:xfrm>
          <a:prstGeom prst="rect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Prazo de reapreciação de proposição: 6 dias</a:t>
            </a:r>
            <a:endParaRPr lang="pt-BR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6732240" y="6381328"/>
            <a:ext cx="2228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(</a:t>
            </a:r>
            <a:r>
              <a:rPr lang="pt-BR" sz="1600" dirty="0" err="1" smtClean="0"/>
              <a:t>Arts</a:t>
            </a:r>
            <a:r>
              <a:rPr lang="pt-BR" sz="1600" dirty="0" smtClean="0"/>
              <a:t>. 288 a 294 do RI)</a:t>
            </a:r>
            <a:endParaRPr lang="pt-BR" sz="1600" dirty="0"/>
          </a:p>
        </p:txBody>
      </p:sp>
      <p:grpSp>
        <p:nvGrpSpPr>
          <p:cNvPr id="18" name="Grupo 17"/>
          <p:cNvGrpSpPr/>
          <p:nvPr/>
        </p:nvGrpSpPr>
        <p:grpSpPr>
          <a:xfrm>
            <a:off x="4850869" y="1691027"/>
            <a:ext cx="2160240" cy="675948"/>
            <a:chOff x="4631481" y="1718880"/>
            <a:chExt cx="2160240" cy="675948"/>
          </a:xfrm>
        </p:grpSpPr>
        <p:sp>
          <p:nvSpPr>
            <p:cNvPr id="16" name="CaixaDeTexto 15"/>
            <p:cNvSpPr txBox="1"/>
            <p:nvPr/>
          </p:nvSpPr>
          <p:spPr>
            <a:xfrm>
              <a:off x="4955849" y="1801673"/>
              <a:ext cx="16323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dirty="0" smtClean="0"/>
                <a:t>Proposição</a:t>
              </a:r>
              <a:endParaRPr lang="pt-BR" sz="2400" dirty="0"/>
            </a:p>
          </p:txBody>
        </p:sp>
        <p:sp>
          <p:nvSpPr>
            <p:cNvPr id="17" name="Elipse 16"/>
            <p:cNvSpPr/>
            <p:nvPr/>
          </p:nvSpPr>
          <p:spPr>
            <a:xfrm>
              <a:off x="4631481" y="1718880"/>
              <a:ext cx="2160240" cy="675948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1" name="Chave esquerda 20"/>
          <p:cNvSpPr/>
          <p:nvPr/>
        </p:nvSpPr>
        <p:spPr>
          <a:xfrm rot="5400000">
            <a:off x="5806159" y="631533"/>
            <a:ext cx="224606" cy="3713133"/>
          </a:xfrm>
          <a:prstGeom prst="leftBrace">
            <a:avLst>
              <a:gd name="adj1" fmla="val 0"/>
              <a:gd name="adj2" fmla="val 49172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  <p:grpSp>
        <p:nvGrpSpPr>
          <p:cNvPr id="32" name="Grupo 31"/>
          <p:cNvGrpSpPr/>
          <p:nvPr/>
        </p:nvGrpSpPr>
        <p:grpSpPr>
          <a:xfrm>
            <a:off x="3407968" y="2600403"/>
            <a:ext cx="2454127" cy="2958322"/>
            <a:chOff x="2981969" y="2491220"/>
            <a:chExt cx="2454127" cy="2958322"/>
          </a:xfrm>
        </p:grpSpPr>
        <p:sp>
          <p:nvSpPr>
            <p:cNvPr id="6" name="Retângulo 5"/>
            <p:cNvSpPr/>
            <p:nvPr/>
          </p:nvSpPr>
          <p:spPr>
            <a:xfrm>
              <a:off x="2981969" y="2491220"/>
              <a:ext cx="2454127" cy="295832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3172565" y="2536047"/>
              <a:ext cx="2088232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/>
                <a:t>Tramitação em regime de urgência</a:t>
              </a:r>
              <a:endParaRPr lang="pt-BR" b="1" dirty="0"/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6053067" y="2596533"/>
            <a:ext cx="2454127" cy="2958322"/>
            <a:chOff x="5627068" y="2487350"/>
            <a:chExt cx="2454127" cy="2958322"/>
          </a:xfrm>
        </p:grpSpPr>
        <p:sp>
          <p:nvSpPr>
            <p:cNvPr id="27" name="Retângulo 26"/>
            <p:cNvSpPr/>
            <p:nvPr/>
          </p:nvSpPr>
          <p:spPr>
            <a:xfrm>
              <a:off x="5627068" y="2487350"/>
              <a:ext cx="2454127" cy="295832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CaixaDeTexto 22"/>
            <p:cNvSpPr txBox="1"/>
            <p:nvPr/>
          </p:nvSpPr>
          <p:spPr>
            <a:xfrm>
              <a:off x="5796135" y="2533298"/>
              <a:ext cx="2088232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/>
                <a:t>Tramitação em regime ordinário</a:t>
              </a:r>
              <a:endParaRPr lang="pt-BR" b="1" dirty="0"/>
            </a:p>
          </p:txBody>
        </p:sp>
      </p:grpSp>
      <p:grpSp>
        <p:nvGrpSpPr>
          <p:cNvPr id="34" name="Grupo 33"/>
          <p:cNvGrpSpPr/>
          <p:nvPr/>
        </p:nvGrpSpPr>
        <p:grpSpPr>
          <a:xfrm>
            <a:off x="1031253" y="3528860"/>
            <a:ext cx="7500993" cy="690487"/>
            <a:chOff x="580202" y="3407151"/>
            <a:chExt cx="7500993" cy="690487"/>
          </a:xfrm>
        </p:grpSpPr>
        <p:sp>
          <p:nvSpPr>
            <p:cNvPr id="29" name="Retângulo 28"/>
            <p:cNvSpPr/>
            <p:nvPr/>
          </p:nvSpPr>
          <p:spPr>
            <a:xfrm>
              <a:off x="670848" y="3407151"/>
              <a:ext cx="7410347" cy="684947"/>
            </a:xfrm>
            <a:prstGeom prst="rect">
              <a:avLst/>
            </a:prstGeom>
            <a:solidFill>
              <a:srgbClr val="FCD5B5">
                <a:alpha val="30196"/>
              </a:srgbClr>
            </a:solidFill>
            <a:ln>
              <a:solidFill>
                <a:schemeClr val="accent6">
                  <a:lumMod val="75000"/>
                </a:schemeClr>
              </a:solidFill>
              <a:prstDash val="solid"/>
            </a:ln>
          </p:spPr>
          <p:txBody>
            <a:bodyPr wrap="square" rtlCol="0">
              <a:spAutoFit/>
            </a:bodyPr>
            <a:lstStyle/>
            <a:p>
              <a:pPr algn="ctr"/>
              <a:endParaRPr lang="pt-BR" b="1">
                <a:solidFill>
                  <a:schemeClr val="tx1"/>
                </a:solidFill>
              </a:endParaRPr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5796136" y="3560519"/>
              <a:ext cx="2088232" cy="36933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após 10 dias</a:t>
              </a:r>
              <a:endParaRPr lang="pt-BR" dirty="0"/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3172565" y="3560519"/>
              <a:ext cx="2088232" cy="36933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dirty="0" smtClean="0"/>
                <a:t>após 5 dias</a:t>
              </a:r>
              <a:endParaRPr lang="pt-BR" dirty="0"/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580202" y="3451307"/>
              <a:ext cx="24796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/>
                <a:t>distribuição à relatoria</a:t>
              </a:r>
            </a:p>
            <a:p>
              <a:pPr algn="ctr"/>
              <a:r>
                <a:rPr lang="pt-BR" b="1" dirty="0" smtClean="0"/>
                <a:t>(emendas)</a:t>
              </a:r>
            </a:p>
          </p:txBody>
        </p:sp>
      </p:grpSp>
      <p:sp>
        <p:nvSpPr>
          <p:cNvPr id="25" name="CaixaDeTexto 24"/>
          <p:cNvSpPr txBox="1"/>
          <p:nvPr/>
        </p:nvSpPr>
        <p:spPr>
          <a:xfrm rot="16200000">
            <a:off x="-64736" y="4397923"/>
            <a:ext cx="2054430" cy="3357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Prazos</a:t>
            </a:r>
          </a:p>
        </p:txBody>
      </p:sp>
      <p:grpSp>
        <p:nvGrpSpPr>
          <p:cNvPr id="35" name="Grupo 34"/>
          <p:cNvGrpSpPr/>
          <p:nvPr/>
        </p:nvGrpSpPr>
        <p:grpSpPr>
          <a:xfrm>
            <a:off x="1056756" y="4215139"/>
            <a:ext cx="7475684" cy="684947"/>
            <a:chOff x="605705" y="4093430"/>
            <a:chExt cx="7475684" cy="684947"/>
          </a:xfrm>
        </p:grpSpPr>
        <p:sp>
          <p:nvSpPr>
            <p:cNvPr id="30" name="Retângulo 29"/>
            <p:cNvSpPr/>
            <p:nvPr/>
          </p:nvSpPr>
          <p:spPr>
            <a:xfrm>
              <a:off x="671042" y="4093430"/>
              <a:ext cx="7410347" cy="684947"/>
            </a:xfrm>
            <a:prstGeom prst="rect">
              <a:avLst/>
            </a:prstGeom>
            <a:solidFill>
              <a:srgbClr val="FCD5B5">
                <a:alpha val="30196"/>
              </a:srgbClr>
            </a:solidFill>
            <a:ln>
              <a:solidFill>
                <a:schemeClr val="accent6">
                  <a:lumMod val="75000"/>
                </a:schemeClr>
              </a:solidFill>
              <a:prstDash val="solid"/>
            </a:ln>
          </p:spPr>
          <p:txBody>
            <a:bodyPr wrap="square" rtlCol="0">
              <a:spAutoFit/>
            </a:bodyPr>
            <a:lstStyle/>
            <a:p>
              <a:pPr algn="ctr"/>
              <a:endParaRPr lang="pt-BR" b="1">
                <a:solidFill>
                  <a:schemeClr val="tx1"/>
                </a:solidFill>
              </a:endParaRPr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3164053" y="4268176"/>
              <a:ext cx="2096744" cy="36933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6</a:t>
              </a:r>
              <a:r>
                <a:rPr lang="pt-BR" dirty="0" smtClean="0"/>
                <a:t> dias</a:t>
              </a:r>
              <a:endParaRPr lang="pt-BR" dirty="0"/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5796135" y="4264239"/>
              <a:ext cx="2088232" cy="36933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2</a:t>
              </a:r>
              <a:r>
                <a:rPr lang="pt-BR" dirty="0" smtClean="0"/>
                <a:t>0 dias</a:t>
              </a:r>
              <a:endParaRPr lang="pt-BR" dirty="0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605705" y="4129676"/>
              <a:ext cx="24541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/>
                <a:t>emissão de parecer pela Comissão</a:t>
              </a:r>
            </a:p>
          </p:txBody>
        </p:sp>
      </p:grpSp>
      <p:grpSp>
        <p:nvGrpSpPr>
          <p:cNvPr id="36" name="Grupo 35"/>
          <p:cNvGrpSpPr/>
          <p:nvPr/>
        </p:nvGrpSpPr>
        <p:grpSpPr>
          <a:xfrm>
            <a:off x="1122093" y="4898344"/>
            <a:ext cx="7410347" cy="684947"/>
            <a:chOff x="671042" y="4776635"/>
            <a:chExt cx="7410347" cy="684947"/>
          </a:xfrm>
        </p:grpSpPr>
        <p:sp>
          <p:nvSpPr>
            <p:cNvPr id="31" name="Retângulo 30"/>
            <p:cNvSpPr/>
            <p:nvPr/>
          </p:nvSpPr>
          <p:spPr>
            <a:xfrm>
              <a:off x="671042" y="4776635"/>
              <a:ext cx="7410347" cy="684947"/>
            </a:xfrm>
            <a:prstGeom prst="rect">
              <a:avLst/>
            </a:prstGeom>
            <a:solidFill>
              <a:srgbClr val="FCD5B5">
                <a:alpha val="30196"/>
              </a:srgbClr>
            </a:solidFill>
            <a:ln>
              <a:solidFill>
                <a:schemeClr val="accent6">
                  <a:lumMod val="75000"/>
                </a:schemeClr>
              </a:solidFill>
              <a:prstDash val="solid"/>
            </a:ln>
          </p:spPr>
          <p:txBody>
            <a:bodyPr wrap="square" rtlCol="0">
              <a:spAutoFit/>
            </a:bodyPr>
            <a:lstStyle/>
            <a:p>
              <a:pPr algn="ctr"/>
              <a:endParaRPr lang="pt-BR" b="1">
                <a:solidFill>
                  <a:schemeClr val="tx1"/>
                </a:solidFill>
              </a:endParaRPr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683568" y="4815251"/>
              <a:ext cx="23101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/>
                <a:t>emissão de parecer pelo relator</a:t>
              </a: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3187506" y="4947449"/>
              <a:ext cx="2103440" cy="36933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5</a:t>
              </a:r>
              <a:r>
                <a:rPr lang="pt-BR" dirty="0" smtClean="0"/>
                <a:t> dias</a:t>
              </a:r>
              <a:endParaRPr lang="pt-BR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5826285" y="4941711"/>
              <a:ext cx="2088232" cy="36933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1</a:t>
              </a:r>
              <a:r>
                <a:rPr lang="pt-BR" dirty="0" smtClean="0"/>
                <a:t>0 dias</a:t>
              </a:r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236040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 txBox="1">
            <a:spLocks/>
          </p:cNvSpPr>
          <p:nvPr/>
        </p:nvSpPr>
        <p:spPr>
          <a:xfrm>
            <a:off x="457200" y="274638"/>
            <a:ext cx="6923112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chemeClr val="tx1"/>
                </a:solidFill>
              </a:rPr>
              <a:t>Trâmite das proposições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10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/>
          <p:cNvGrpSpPr/>
          <p:nvPr/>
        </p:nvGrpSpPr>
        <p:grpSpPr>
          <a:xfrm>
            <a:off x="2620870" y="1691473"/>
            <a:ext cx="2376264" cy="1035988"/>
            <a:chOff x="2633396" y="1691473"/>
            <a:chExt cx="2376264" cy="1035988"/>
          </a:xfrm>
        </p:grpSpPr>
        <p:grpSp>
          <p:nvGrpSpPr>
            <p:cNvPr id="47" name="Grupo 46"/>
            <p:cNvGrpSpPr/>
            <p:nvPr/>
          </p:nvGrpSpPr>
          <p:grpSpPr>
            <a:xfrm>
              <a:off x="2633396" y="1691473"/>
              <a:ext cx="2376264" cy="675948"/>
              <a:chOff x="3478401" y="1956653"/>
              <a:chExt cx="2160240" cy="675948"/>
            </a:xfrm>
          </p:grpSpPr>
          <p:sp>
            <p:nvSpPr>
              <p:cNvPr id="11" name="CaixaDeTexto 10"/>
              <p:cNvSpPr txBox="1"/>
              <p:nvPr/>
            </p:nvSpPr>
            <p:spPr>
              <a:xfrm>
                <a:off x="3790243" y="2026920"/>
                <a:ext cx="163237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400" dirty="0" smtClean="0"/>
                  <a:t>Proposição</a:t>
                </a:r>
                <a:endParaRPr lang="pt-BR" sz="2400" dirty="0"/>
              </a:p>
            </p:txBody>
          </p:sp>
          <p:sp>
            <p:nvSpPr>
              <p:cNvPr id="12" name="Elipse 11"/>
              <p:cNvSpPr/>
              <p:nvPr/>
            </p:nvSpPr>
            <p:spPr>
              <a:xfrm>
                <a:off x="3478401" y="1956653"/>
                <a:ext cx="2160240" cy="675948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cxnSp>
          <p:nvCxnSpPr>
            <p:cNvPr id="13" name="Conector de seta reta 12"/>
            <p:cNvCxnSpPr>
              <a:stCxn id="12" idx="4"/>
            </p:cNvCxnSpPr>
            <p:nvPr/>
          </p:nvCxnSpPr>
          <p:spPr>
            <a:xfrm>
              <a:off x="3821528" y="2367421"/>
              <a:ext cx="0" cy="3600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upo 41"/>
          <p:cNvGrpSpPr/>
          <p:nvPr/>
        </p:nvGrpSpPr>
        <p:grpSpPr>
          <a:xfrm>
            <a:off x="903693" y="2719663"/>
            <a:ext cx="2917899" cy="1878598"/>
            <a:chOff x="1640623" y="4144769"/>
            <a:chExt cx="2917899" cy="1878598"/>
          </a:xfrm>
        </p:grpSpPr>
        <p:cxnSp>
          <p:nvCxnSpPr>
            <p:cNvPr id="26" name="Conector reto 25"/>
            <p:cNvCxnSpPr/>
            <p:nvPr/>
          </p:nvCxnSpPr>
          <p:spPr>
            <a:xfrm flipH="1">
              <a:off x="2480620" y="4144769"/>
              <a:ext cx="207790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de seta reta 31"/>
            <p:cNvCxnSpPr/>
            <p:nvPr/>
          </p:nvCxnSpPr>
          <p:spPr>
            <a:xfrm>
              <a:off x="2482815" y="4144769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>
              <a:off x="1640623" y="4576817"/>
              <a:ext cx="1679994" cy="144655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200" dirty="0" smtClean="0"/>
                <a:t>Comissão de Legislação, Justiça e Redação</a:t>
              </a:r>
            </a:p>
          </p:txBody>
        </p:sp>
      </p:grpSp>
      <p:grpSp>
        <p:nvGrpSpPr>
          <p:cNvPr id="45" name="Grupo 44"/>
          <p:cNvGrpSpPr/>
          <p:nvPr/>
        </p:nvGrpSpPr>
        <p:grpSpPr>
          <a:xfrm>
            <a:off x="2807573" y="2714935"/>
            <a:ext cx="2050654" cy="1878598"/>
            <a:chOff x="3550409" y="4144769"/>
            <a:chExt cx="2050654" cy="1878598"/>
          </a:xfrm>
        </p:grpSpPr>
        <p:sp>
          <p:nvSpPr>
            <p:cNvPr id="36" name="CaixaDeTexto 35"/>
            <p:cNvSpPr txBox="1"/>
            <p:nvPr/>
          </p:nvSpPr>
          <p:spPr>
            <a:xfrm>
              <a:off x="3550409" y="4576817"/>
              <a:ext cx="2050654" cy="144655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200" dirty="0" smtClean="0"/>
                <a:t>Comissão de Finanças, Orçamento e Des. Econômico</a:t>
              </a:r>
              <a:endParaRPr lang="pt-BR" sz="2200" dirty="0"/>
            </a:p>
          </p:txBody>
        </p:sp>
        <p:cxnSp>
          <p:nvCxnSpPr>
            <p:cNvPr id="38" name="Conector de seta reta 37"/>
            <p:cNvCxnSpPr/>
            <p:nvPr/>
          </p:nvCxnSpPr>
          <p:spPr>
            <a:xfrm>
              <a:off x="4558521" y="4144769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upo 43"/>
          <p:cNvGrpSpPr/>
          <p:nvPr/>
        </p:nvGrpSpPr>
        <p:grpSpPr>
          <a:xfrm>
            <a:off x="3820374" y="2719663"/>
            <a:ext cx="2929472" cy="1878598"/>
            <a:chOff x="4568851" y="4144769"/>
            <a:chExt cx="2929472" cy="1878598"/>
          </a:xfrm>
        </p:grpSpPr>
        <p:cxnSp>
          <p:nvCxnSpPr>
            <p:cNvPr id="39" name="Conector reto 38"/>
            <p:cNvCxnSpPr/>
            <p:nvPr/>
          </p:nvCxnSpPr>
          <p:spPr>
            <a:xfrm flipH="1">
              <a:off x="4568851" y="4144769"/>
              <a:ext cx="207790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ector de seta reta 39"/>
            <p:cNvCxnSpPr/>
            <p:nvPr/>
          </p:nvCxnSpPr>
          <p:spPr>
            <a:xfrm>
              <a:off x="6634227" y="4144769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aixaDeTexto 40"/>
            <p:cNvSpPr txBox="1"/>
            <p:nvPr/>
          </p:nvSpPr>
          <p:spPr>
            <a:xfrm>
              <a:off x="5818329" y="4576817"/>
              <a:ext cx="1679994" cy="144655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200" dirty="0" smtClean="0"/>
                <a:t>Comissões de Mérito</a:t>
              </a:r>
            </a:p>
            <a:p>
              <a:pPr algn="ctr"/>
              <a:endParaRPr lang="pt-BR" sz="2200" dirty="0"/>
            </a:p>
            <a:p>
              <a:pPr algn="ctr"/>
              <a:endParaRPr lang="pt-BR" sz="2200" dirty="0" smtClean="0"/>
            </a:p>
          </p:txBody>
        </p:sp>
      </p:grpSp>
      <p:sp>
        <p:nvSpPr>
          <p:cNvPr id="29" name="CaixaDeTexto 28"/>
          <p:cNvSpPr txBox="1"/>
          <p:nvPr/>
        </p:nvSpPr>
        <p:spPr>
          <a:xfrm>
            <a:off x="7181894" y="6300028"/>
            <a:ext cx="17105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(Art. 295 do RI)</a:t>
            </a:r>
            <a:endParaRPr lang="pt-BR" sz="1600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7158057" y="3146983"/>
            <a:ext cx="1718105" cy="146981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Apresentação de emendas, subemendas e substitutivos</a:t>
            </a:r>
          </a:p>
        </p:txBody>
      </p:sp>
      <p:grpSp>
        <p:nvGrpSpPr>
          <p:cNvPr id="24" name="Grupo 23"/>
          <p:cNvGrpSpPr/>
          <p:nvPr/>
        </p:nvGrpSpPr>
        <p:grpSpPr>
          <a:xfrm>
            <a:off x="912118" y="4593533"/>
            <a:ext cx="5858679" cy="1349400"/>
            <a:chOff x="912118" y="4606059"/>
            <a:chExt cx="5858679" cy="1349400"/>
          </a:xfrm>
        </p:grpSpPr>
        <p:cxnSp>
          <p:nvCxnSpPr>
            <p:cNvPr id="27" name="Conector de seta reta 26"/>
            <p:cNvCxnSpPr>
              <a:stCxn id="36" idx="2"/>
              <a:endCxn id="28" idx="0"/>
            </p:cNvCxnSpPr>
            <p:nvPr/>
          </p:nvCxnSpPr>
          <p:spPr>
            <a:xfrm>
              <a:off x="3832900" y="4606059"/>
              <a:ext cx="8558" cy="64151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aixaDeTexto 27"/>
            <p:cNvSpPr txBox="1"/>
            <p:nvPr/>
          </p:nvSpPr>
          <p:spPr>
            <a:xfrm>
              <a:off x="912118" y="5247573"/>
              <a:ext cx="5858679" cy="70788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Inclusão da proposição na Ordem do Dia </a:t>
              </a:r>
            </a:p>
            <a:p>
              <a:pPr algn="ctr"/>
              <a:r>
                <a:rPr lang="pt-BR" sz="2000" b="1" dirty="0" smtClean="0"/>
                <a:t>(com pareceres e “proposições acessórias”)</a:t>
              </a:r>
            </a:p>
          </p:txBody>
        </p:sp>
        <p:cxnSp>
          <p:nvCxnSpPr>
            <p:cNvPr id="52" name="Conector reto 51"/>
            <p:cNvCxnSpPr/>
            <p:nvPr/>
          </p:nvCxnSpPr>
          <p:spPr>
            <a:xfrm>
              <a:off x="1756216" y="4630130"/>
              <a:ext cx="0" cy="24705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to 52"/>
            <p:cNvCxnSpPr/>
            <p:nvPr/>
          </p:nvCxnSpPr>
          <p:spPr>
            <a:xfrm flipH="1">
              <a:off x="5910802" y="4620308"/>
              <a:ext cx="2" cy="264496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/>
            <p:nvPr/>
          </p:nvCxnSpPr>
          <p:spPr>
            <a:xfrm flipH="1">
              <a:off x="1743690" y="4884804"/>
              <a:ext cx="417868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3323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7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14717"/>
            <a:ext cx="6768752" cy="1143000"/>
          </a:xfrm>
        </p:spPr>
        <p:txBody>
          <a:bodyPr/>
          <a:lstStyle/>
          <a:p>
            <a:r>
              <a:rPr lang="pt-BR" dirty="0" smtClean="0"/>
              <a:t>Da Votação da Proposição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76256" y="6474822"/>
            <a:ext cx="21602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r">
              <a:defRPr sz="1600"/>
            </a:lvl1pPr>
          </a:lstStyle>
          <a:p>
            <a:r>
              <a:rPr lang="pt-BR" dirty="0" smtClean="0"/>
              <a:t>(</a:t>
            </a:r>
            <a:r>
              <a:rPr lang="pt-BR" dirty="0" err="1" smtClean="0"/>
              <a:t>Arts</a:t>
            </a:r>
            <a:r>
              <a:rPr lang="pt-BR" dirty="0"/>
              <a:t>. </a:t>
            </a:r>
            <a:r>
              <a:rPr lang="pt-BR" dirty="0" smtClean="0"/>
              <a:t>306 a 337 do RI)</a:t>
            </a:r>
            <a:endParaRPr lang="pt-BR" dirty="0"/>
          </a:p>
        </p:txBody>
      </p:sp>
      <p:pic>
        <p:nvPicPr>
          <p:cNvPr id="5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ítulo 1"/>
          <p:cNvSpPr txBox="1">
            <a:spLocks/>
          </p:cNvSpPr>
          <p:nvPr/>
        </p:nvSpPr>
        <p:spPr>
          <a:xfrm>
            <a:off x="469506" y="188640"/>
            <a:ext cx="6923112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chemeClr val="tx1"/>
                </a:solidFill>
              </a:rPr>
              <a:t>Trâmite das proposições</a:t>
            </a:r>
            <a:endParaRPr lang="pt-BR" dirty="0">
              <a:solidFill>
                <a:schemeClr val="tx1"/>
              </a:solidFill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1883894" y="2143837"/>
            <a:ext cx="2880320" cy="1005303"/>
            <a:chOff x="1883894" y="2143837"/>
            <a:chExt cx="2880320" cy="1005303"/>
          </a:xfrm>
        </p:grpSpPr>
        <p:sp>
          <p:nvSpPr>
            <p:cNvPr id="6" name="Retângulo 5"/>
            <p:cNvSpPr/>
            <p:nvPr/>
          </p:nvSpPr>
          <p:spPr>
            <a:xfrm>
              <a:off x="1883894" y="2143837"/>
              <a:ext cx="2880320" cy="59301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 smtClean="0">
                  <a:solidFill>
                    <a:schemeClr val="tx1"/>
                  </a:solidFill>
                </a:rPr>
                <a:t>Discussão</a:t>
              </a:r>
              <a:endParaRPr lang="pt-BR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5" name="Conector de seta reta 44"/>
            <p:cNvCxnSpPr>
              <a:stCxn id="6" idx="2"/>
              <a:endCxn id="7" idx="0"/>
            </p:cNvCxnSpPr>
            <p:nvPr/>
          </p:nvCxnSpPr>
          <p:spPr>
            <a:xfrm>
              <a:off x="3324054" y="2736850"/>
              <a:ext cx="0" cy="41229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upo 20"/>
          <p:cNvGrpSpPr/>
          <p:nvPr/>
        </p:nvGrpSpPr>
        <p:grpSpPr>
          <a:xfrm>
            <a:off x="1379838" y="3149140"/>
            <a:ext cx="3384376" cy="1586985"/>
            <a:chOff x="1379838" y="3149140"/>
            <a:chExt cx="3384376" cy="1586985"/>
          </a:xfrm>
        </p:grpSpPr>
        <p:sp>
          <p:nvSpPr>
            <p:cNvPr id="7" name="Retângulo 6"/>
            <p:cNvSpPr/>
            <p:nvPr/>
          </p:nvSpPr>
          <p:spPr>
            <a:xfrm>
              <a:off x="1883894" y="3149140"/>
              <a:ext cx="2880320" cy="53217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 smtClean="0">
                  <a:solidFill>
                    <a:schemeClr val="tx1"/>
                  </a:solidFill>
                </a:rPr>
                <a:t>Votação</a:t>
              </a:r>
              <a:endParaRPr lang="pt-B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tângulo 7"/>
            <p:cNvSpPr/>
            <p:nvPr/>
          </p:nvSpPr>
          <p:spPr>
            <a:xfrm>
              <a:off x="1379838" y="4232813"/>
              <a:ext cx="1580208" cy="5033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chemeClr val="tx1"/>
                  </a:solidFill>
                </a:rPr>
                <a:t>Rejeição</a:t>
              </a:r>
              <a:endParaRPr lang="pt-BR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7" name="Conector reto 46"/>
            <p:cNvCxnSpPr/>
            <p:nvPr/>
          </p:nvCxnSpPr>
          <p:spPr>
            <a:xfrm flipH="1">
              <a:off x="2348442" y="3872029"/>
              <a:ext cx="9720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de seta reta 48"/>
            <p:cNvCxnSpPr/>
            <p:nvPr/>
          </p:nvCxnSpPr>
          <p:spPr>
            <a:xfrm>
              <a:off x="2354517" y="3872029"/>
              <a:ext cx="0" cy="3600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ector reto 56"/>
            <p:cNvCxnSpPr>
              <a:stCxn id="7" idx="2"/>
            </p:cNvCxnSpPr>
            <p:nvPr/>
          </p:nvCxnSpPr>
          <p:spPr>
            <a:xfrm>
              <a:off x="3324054" y="3681313"/>
              <a:ext cx="0" cy="190716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o 22"/>
          <p:cNvGrpSpPr/>
          <p:nvPr/>
        </p:nvGrpSpPr>
        <p:grpSpPr>
          <a:xfrm>
            <a:off x="3429250" y="4738128"/>
            <a:ext cx="1679994" cy="1671176"/>
            <a:chOff x="3429250" y="4738128"/>
            <a:chExt cx="1679994" cy="1671176"/>
          </a:xfrm>
        </p:grpSpPr>
        <p:sp>
          <p:nvSpPr>
            <p:cNvPr id="58" name="CaixaDeTexto 57"/>
            <p:cNvSpPr txBox="1"/>
            <p:nvPr/>
          </p:nvSpPr>
          <p:spPr>
            <a:xfrm>
              <a:off x="3429250" y="5085865"/>
              <a:ext cx="1679994" cy="1323439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/>
                <a:t>Comissão de Legislação, Justiça e Redação</a:t>
              </a:r>
            </a:p>
          </p:txBody>
        </p:sp>
        <p:cxnSp>
          <p:nvCxnSpPr>
            <p:cNvPr id="59" name="Conector de seta reta 58"/>
            <p:cNvCxnSpPr>
              <a:stCxn id="12" idx="2"/>
              <a:endCxn id="58" idx="0"/>
            </p:cNvCxnSpPr>
            <p:nvPr/>
          </p:nvCxnSpPr>
          <p:spPr>
            <a:xfrm>
              <a:off x="4267962" y="4738128"/>
              <a:ext cx="1285" cy="34773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119864" y="5085184"/>
            <a:ext cx="2125311" cy="1323439"/>
            <a:chOff x="5119864" y="5085184"/>
            <a:chExt cx="2125311" cy="1323439"/>
          </a:xfrm>
        </p:grpSpPr>
        <p:cxnSp>
          <p:nvCxnSpPr>
            <p:cNvPr id="65" name="Conector de seta reta 64"/>
            <p:cNvCxnSpPr/>
            <p:nvPr/>
          </p:nvCxnSpPr>
          <p:spPr>
            <a:xfrm>
              <a:off x="5119864" y="5747584"/>
              <a:ext cx="44411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CaixaDeTexto 70"/>
            <p:cNvSpPr txBox="1"/>
            <p:nvPr/>
          </p:nvSpPr>
          <p:spPr>
            <a:xfrm>
              <a:off x="5563975" y="5085184"/>
              <a:ext cx="1681200" cy="132343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pt-BR" sz="2000" b="1" dirty="0" smtClean="0"/>
            </a:p>
            <a:p>
              <a:pPr algn="ctr"/>
              <a:r>
                <a:rPr lang="pt-BR" sz="2000" b="1" dirty="0" smtClean="0"/>
                <a:t>Plenário</a:t>
              </a:r>
            </a:p>
            <a:p>
              <a:pPr algn="ctr"/>
              <a:r>
                <a:rPr lang="pt-BR" sz="2000" b="1" dirty="0" smtClean="0"/>
                <a:t>(</a:t>
              </a:r>
              <a:r>
                <a:rPr lang="pt-BR" sz="1600" b="1" dirty="0" smtClean="0"/>
                <a:t>Redação Final)</a:t>
              </a:r>
            </a:p>
            <a:p>
              <a:pPr algn="ctr"/>
              <a:endParaRPr lang="pt-BR" sz="2000" b="1" dirty="0" smtClean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2132364" y="1268760"/>
            <a:ext cx="2376264" cy="875077"/>
            <a:chOff x="2132364" y="1268760"/>
            <a:chExt cx="2376264" cy="875077"/>
          </a:xfrm>
        </p:grpSpPr>
        <p:grpSp>
          <p:nvGrpSpPr>
            <p:cNvPr id="78" name="Grupo 77"/>
            <p:cNvGrpSpPr/>
            <p:nvPr/>
          </p:nvGrpSpPr>
          <p:grpSpPr>
            <a:xfrm>
              <a:off x="2132364" y="1268760"/>
              <a:ext cx="2376264" cy="675948"/>
              <a:chOff x="3478401" y="1956653"/>
              <a:chExt cx="2160240" cy="675948"/>
            </a:xfrm>
          </p:grpSpPr>
          <p:sp>
            <p:nvSpPr>
              <p:cNvPr id="79" name="CaixaDeTexto 78"/>
              <p:cNvSpPr txBox="1"/>
              <p:nvPr/>
            </p:nvSpPr>
            <p:spPr>
              <a:xfrm>
                <a:off x="3790243" y="2026920"/>
                <a:ext cx="163237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 smtClean="0"/>
                  <a:t>Proposição</a:t>
                </a:r>
                <a:endParaRPr lang="pt-BR" sz="2400" dirty="0"/>
              </a:p>
            </p:txBody>
          </p:sp>
          <p:sp>
            <p:nvSpPr>
              <p:cNvPr id="80" name="Elipse 79"/>
              <p:cNvSpPr/>
              <p:nvPr/>
            </p:nvSpPr>
            <p:spPr>
              <a:xfrm>
                <a:off x="3478401" y="1956653"/>
                <a:ext cx="2160240" cy="675948"/>
              </a:xfrm>
              <a:prstGeom prst="ellipse">
                <a:avLst/>
              </a:prstGeom>
              <a:noFill/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cxnSp>
          <p:nvCxnSpPr>
            <p:cNvPr id="31" name="Conector de seta reta 30"/>
            <p:cNvCxnSpPr>
              <a:endCxn id="6" idx="0"/>
            </p:cNvCxnSpPr>
            <p:nvPr/>
          </p:nvCxnSpPr>
          <p:spPr>
            <a:xfrm>
              <a:off x="3320496" y="1951262"/>
              <a:ext cx="3558" cy="19257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o 21"/>
          <p:cNvGrpSpPr/>
          <p:nvPr/>
        </p:nvGrpSpPr>
        <p:grpSpPr>
          <a:xfrm>
            <a:off x="3298946" y="3872029"/>
            <a:ext cx="1725100" cy="866099"/>
            <a:chOff x="3298946" y="3872029"/>
            <a:chExt cx="1725100" cy="866099"/>
          </a:xfrm>
        </p:grpSpPr>
        <p:sp>
          <p:nvSpPr>
            <p:cNvPr id="12" name="Retângulo 11"/>
            <p:cNvSpPr/>
            <p:nvPr/>
          </p:nvSpPr>
          <p:spPr>
            <a:xfrm>
              <a:off x="3511878" y="4243532"/>
              <a:ext cx="1512168" cy="49459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chemeClr val="tx1"/>
                  </a:solidFill>
                </a:rPr>
                <a:t>Aprovação</a:t>
              </a:r>
              <a:endParaRPr lang="pt-BR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0" name="Conector de seta reta 49"/>
            <p:cNvCxnSpPr/>
            <p:nvPr/>
          </p:nvCxnSpPr>
          <p:spPr>
            <a:xfrm>
              <a:off x="4258916" y="3872029"/>
              <a:ext cx="0" cy="3600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to 35"/>
            <p:cNvCxnSpPr/>
            <p:nvPr/>
          </p:nvCxnSpPr>
          <p:spPr>
            <a:xfrm flipH="1">
              <a:off x="3298946" y="3872029"/>
              <a:ext cx="97205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856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1216" y="276450"/>
            <a:ext cx="6203032" cy="1143000"/>
          </a:xfrm>
        </p:spPr>
        <p:txBody>
          <a:bodyPr/>
          <a:lstStyle/>
          <a:p>
            <a:r>
              <a:rPr lang="pt-BR" dirty="0"/>
              <a:t>Da Votação da Proposição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86527" y="1772816"/>
            <a:ext cx="8229600" cy="4525963"/>
          </a:xfrm>
        </p:spPr>
        <p:txBody>
          <a:bodyPr/>
          <a:lstStyle/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grpSp>
        <p:nvGrpSpPr>
          <p:cNvPr id="35" name="Grupo 34"/>
          <p:cNvGrpSpPr/>
          <p:nvPr/>
        </p:nvGrpSpPr>
        <p:grpSpPr>
          <a:xfrm>
            <a:off x="3973239" y="2637938"/>
            <a:ext cx="2685921" cy="1322024"/>
            <a:chOff x="3973239" y="2637938"/>
            <a:chExt cx="2685921" cy="1322024"/>
          </a:xfrm>
        </p:grpSpPr>
        <p:sp>
          <p:nvSpPr>
            <p:cNvPr id="11" name="Retângulo 10"/>
            <p:cNvSpPr/>
            <p:nvPr/>
          </p:nvSpPr>
          <p:spPr>
            <a:xfrm>
              <a:off x="4734570" y="2637938"/>
              <a:ext cx="1924590" cy="1322024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chemeClr val="tx1"/>
                  </a:solidFill>
                </a:rPr>
                <a:t>Mesa</a:t>
              </a:r>
            </a:p>
            <a:p>
              <a:pPr algn="ctr"/>
              <a:r>
                <a:rPr lang="pt-BR" sz="2000" b="1" dirty="0" smtClean="0">
                  <a:solidFill>
                    <a:schemeClr val="tx1"/>
                  </a:solidFill>
                </a:rPr>
                <a:t>(autógrafo)</a:t>
              </a:r>
              <a:endParaRPr lang="pt-BR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Conector de seta reta 15"/>
            <p:cNvCxnSpPr>
              <a:stCxn id="23" idx="3"/>
            </p:cNvCxnSpPr>
            <p:nvPr/>
          </p:nvCxnSpPr>
          <p:spPr>
            <a:xfrm flipV="1">
              <a:off x="3973239" y="3262945"/>
              <a:ext cx="761331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ítulo 1"/>
          <p:cNvSpPr txBox="1">
            <a:spLocks/>
          </p:cNvSpPr>
          <p:nvPr/>
        </p:nvSpPr>
        <p:spPr>
          <a:xfrm>
            <a:off x="469506" y="188640"/>
            <a:ext cx="6923112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chemeClr val="tx1"/>
                </a:solidFill>
              </a:rPr>
              <a:t>Trâmite das proposições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28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upo 20"/>
          <p:cNvGrpSpPr/>
          <p:nvPr/>
        </p:nvGrpSpPr>
        <p:grpSpPr>
          <a:xfrm>
            <a:off x="5684339" y="4187072"/>
            <a:ext cx="2214431" cy="1593140"/>
            <a:chOff x="5684339" y="3728118"/>
            <a:chExt cx="2214431" cy="1593140"/>
          </a:xfrm>
        </p:grpSpPr>
        <p:cxnSp>
          <p:nvCxnSpPr>
            <p:cNvPr id="8" name="Conector de seta reta 7"/>
            <p:cNvCxnSpPr/>
            <p:nvPr/>
          </p:nvCxnSpPr>
          <p:spPr>
            <a:xfrm>
              <a:off x="6749317" y="3735535"/>
              <a:ext cx="0" cy="71351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tângulo 11"/>
            <p:cNvSpPr/>
            <p:nvPr/>
          </p:nvSpPr>
          <p:spPr>
            <a:xfrm>
              <a:off x="6156176" y="4470703"/>
              <a:ext cx="1742594" cy="85055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pt-BR" sz="2000" b="1" dirty="0" smtClean="0">
                  <a:solidFill>
                    <a:schemeClr val="tx1"/>
                  </a:solidFill>
                </a:rPr>
                <a:t>Promulgação</a:t>
              </a:r>
              <a:endParaRPr lang="pt-BR" sz="2000" b="1" dirty="0">
                <a:solidFill>
                  <a:schemeClr val="tx1"/>
                </a:solidFill>
              </a:endParaRPr>
            </a:p>
            <a:p>
              <a:pPr algn="ctr"/>
              <a:endParaRPr lang="pt-BR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Conector reto 6"/>
            <p:cNvCxnSpPr/>
            <p:nvPr/>
          </p:nvCxnSpPr>
          <p:spPr>
            <a:xfrm flipH="1">
              <a:off x="5684339" y="3728118"/>
              <a:ext cx="10775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1835696" y="1720700"/>
            <a:ext cx="2376264" cy="675948"/>
            <a:chOff x="3478401" y="1956653"/>
            <a:chExt cx="2160240" cy="675948"/>
          </a:xfrm>
        </p:grpSpPr>
        <p:sp>
          <p:nvSpPr>
            <p:cNvPr id="25" name="CaixaDeTexto 24"/>
            <p:cNvSpPr txBox="1"/>
            <p:nvPr/>
          </p:nvSpPr>
          <p:spPr>
            <a:xfrm>
              <a:off x="3790243" y="2026920"/>
              <a:ext cx="16323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dirty="0" smtClean="0"/>
                <a:t>Proposição</a:t>
              </a:r>
              <a:endParaRPr lang="pt-BR" sz="2400" dirty="0"/>
            </a:p>
          </p:txBody>
        </p:sp>
        <p:sp>
          <p:nvSpPr>
            <p:cNvPr id="26" name="Elipse 25"/>
            <p:cNvSpPr/>
            <p:nvPr/>
          </p:nvSpPr>
          <p:spPr>
            <a:xfrm>
              <a:off x="3478401" y="1956653"/>
              <a:ext cx="2160240" cy="675948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2040786" y="2400838"/>
            <a:ext cx="1932453" cy="1487116"/>
            <a:chOff x="2040786" y="2400838"/>
            <a:chExt cx="1932453" cy="1487116"/>
          </a:xfrm>
        </p:grpSpPr>
        <p:sp>
          <p:nvSpPr>
            <p:cNvPr id="23" name="Retângulo 22"/>
            <p:cNvSpPr/>
            <p:nvPr/>
          </p:nvSpPr>
          <p:spPr>
            <a:xfrm>
              <a:off x="2040786" y="2637938"/>
              <a:ext cx="1932453" cy="125001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chemeClr val="tx1"/>
                  </a:solidFill>
                </a:rPr>
                <a:t>Plenário</a:t>
              </a:r>
            </a:p>
            <a:p>
              <a:pPr algn="ctr"/>
              <a:r>
                <a:rPr lang="pt-BR" sz="2000" b="1" dirty="0">
                  <a:solidFill>
                    <a:schemeClr val="tx1"/>
                  </a:solidFill>
                </a:rPr>
                <a:t>(Redação Final)</a:t>
              </a:r>
            </a:p>
            <a:p>
              <a:pPr algn="ctr"/>
              <a:endParaRPr lang="pt-BR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" name="Conector de seta reta 4"/>
            <p:cNvCxnSpPr/>
            <p:nvPr/>
          </p:nvCxnSpPr>
          <p:spPr>
            <a:xfrm>
              <a:off x="3020264" y="2400838"/>
              <a:ext cx="0" cy="24129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o 19"/>
          <p:cNvGrpSpPr/>
          <p:nvPr/>
        </p:nvGrpSpPr>
        <p:grpSpPr>
          <a:xfrm>
            <a:off x="3354296" y="3959962"/>
            <a:ext cx="2342569" cy="1820250"/>
            <a:chOff x="3354296" y="3501008"/>
            <a:chExt cx="2342569" cy="1820250"/>
          </a:xfrm>
        </p:grpSpPr>
        <p:cxnSp>
          <p:nvCxnSpPr>
            <p:cNvPr id="9" name="Conector de seta reta 8"/>
            <p:cNvCxnSpPr/>
            <p:nvPr/>
          </p:nvCxnSpPr>
          <p:spPr>
            <a:xfrm>
              <a:off x="4712564" y="3735535"/>
              <a:ext cx="0" cy="66643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to 9"/>
            <p:cNvCxnSpPr/>
            <p:nvPr/>
          </p:nvCxnSpPr>
          <p:spPr>
            <a:xfrm>
              <a:off x="5696865" y="3501008"/>
              <a:ext cx="0" cy="22711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tângulo 33"/>
            <p:cNvSpPr/>
            <p:nvPr/>
          </p:nvSpPr>
          <p:spPr>
            <a:xfrm>
              <a:off x="3354296" y="4416580"/>
              <a:ext cx="1938481" cy="90467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000" b="1" dirty="0" smtClean="0">
                  <a:solidFill>
                    <a:schemeClr val="tx1"/>
                  </a:solidFill>
                </a:rPr>
                <a:t>Sanção</a:t>
              </a:r>
            </a:p>
          </p:txBody>
        </p:sp>
        <p:cxnSp>
          <p:nvCxnSpPr>
            <p:cNvPr id="29" name="Conector reto 28"/>
            <p:cNvCxnSpPr/>
            <p:nvPr/>
          </p:nvCxnSpPr>
          <p:spPr>
            <a:xfrm flipH="1">
              <a:off x="4703491" y="3728118"/>
              <a:ext cx="993374" cy="144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CaixaDeTexto 31"/>
          <p:cNvSpPr txBox="1"/>
          <p:nvPr/>
        </p:nvSpPr>
        <p:spPr>
          <a:xfrm>
            <a:off x="6761843" y="6348516"/>
            <a:ext cx="22746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r">
              <a:defRPr sz="1600"/>
            </a:lvl1pPr>
          </a:lstStyle>
          <a:p>
            <a:r>
              <a:rPr lang="pt-BR" dirty="0" smtClean="0"/>
              <a:t>(</a:t>
            </a:r>
            <a:r>
              <a:rPr lang="pt-BR" dirty="0" err="1" smtClean="0"/>
              <a:t>Arts</a:t>
            </a:r>
            <a:r>
              <a:rPr lang="pt-BR" dirty="0"/>
              <a:t>. </a:t>
            </a:r>
            <a:r>
              <a:rPr lang="pt-BR" dirty="0" smtClean="0"/>
              <a:t>338 e 339 do RI)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258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826" y="269776"/>
            <a:ext cx="8229600" cy="1143000"/>
          </a:xfrm>
        </p:spPr>
        <p:txBody>
          <a:bodyPr/>
          <a:lstStyle/>
          <a:p>
            <a:r>
              <a:rPr lang="pt-BR" dirty="0" smtClean="0"/>
              <a:t>Do Veto</a:t>
            </a: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69506" y="188640"/>
            <a:ext cx="6923112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chemeClr val="tx1"/>
                </a:solidFill>
              </a:rPr>
              <a:t>Veto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88640"/>
            <a:ext cx="1095885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3059832" y="1412776"/>
            <a:ext cx="2160240" cy="72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</a:rPr>
              <a:t>Veto</a:t>
            </a:r>
          </a:p>
        </p:txBody>
      </p:sp>
      <p:grpSp>
        <p:nvGrpSpPr>
          <p:cNvPr id="42" name="Grupo 41"/>
          <p:cNvGrpSpPr/>
          <p:nvPr/>
        </p:nvGrpSpPr>
        <p:grpSpPr>
          <a:xfrm>
            <a:off x="3091046" y="2129924"/>
            <a:ext cx="2160240" cy="1015284"/>
            <a:chOff x="3091046" y="2129924"/>
            <a:chExt cx="2160240" cy="1015284"/>
          </a:xfrm>
        </p:grpSpPr>
        <p:cxnSp>
          <p:nvCxnSpPr>
            <p:cNvPr id="7" name="Conector de seta reta 6"/>
            <p:cNvCxnSpPr/>
            <p:nvPr/>
          </p:nvCxnSpPr>
          <p:spPr>
            <a:xfrm>
              <a:off x="4128862" y="2129924"/>
              <a:ext cx="0" cy="36756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tângulo 9"/>
            <p:cNvSpPr/>
            <p:nvPr/>
          </p:nvSpPr>
          <p:spPr>
            <a:xfrm>
              <a:off x="3091046" y="2504657"/>
              <a:ext cx="2160240" cy="64055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 smtClean="0">
                  <a:solidFill>
                    <a:schemeClr val="tx1"/>
                  </a:solidFill>
                </a:rPr>
                <a:t>Mesa</a:t>
              </a:r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3043300" y="3145208"/>
            <a:ext cx="2207986" cy="963326"/>
            <a:chOff x="3043300" y="3145208"/>
            <a:chExt cx="2207986" cy="963326"/>
          </a:xfrm>
        </p:grpSpPr>
        <p:sp>
          <p:nvSpPr>
            <p:cNvPr id="12" name="Retângulo 11"/>
            <p:cNvSpPr/>
            <p:nvPr/>
          </p:nvSpPr>
          <p:spPr>
            <a:xfrm>
              <a:off x="3043300" y="3473465"/>
              <a:ext cx="2207986" cy="63506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 smtClean="0">
                  <a:solidFill>
                    <a:schemeClr val="tx1"/>
                  </a:solidFill>
                </a:rPr>
                <a:t>Comissão/</a:t>
              </a:r>
              <a:r>
                <a:rPr lang="pt-BR" sz="2400" b="1" dirty="0" err="1" smtClean="0">
                  <a:solidFill>
                    <a:schemeClr val="tx1"/>
                  </a:solidFill>
                </a:rPr>
                <a:t>ões</a:t>
              </a:r>
              <a:endParaRPr lang="pt-BR" sz="2400" b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3" name="Conector de seta reta 12"/>
            <p:cNvCxnSpPr>
              <a:endCxn id="12" idx="0"/>
            </p:cNvCxnSpPr>
            <p:nvPr/>
          </p:nvCxnSpPr>
          <p:spPr>
            <a:xfrm>
              <a:off x="4128862" y="3145208"/>
              <a:ext cx="18431" cy="32825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upo 43"/>
          <p:cNvGrpSpPr/>
          <p:nvPr/>
        </p:nvGrpSpPr>
        <p:grpSpPr>
          <a:xfrm>
            <a:off x="3037858" y="4108534"/>
            <a:ext cx="2213428" cy="936104"/>
            <a:chOff x="3037858" y="4108534"/>
            <a:chExt cx="2213428" cy="936104"/>
          </a:xfrm>
        </p:grpSpPr>
        <p:sp>
          <p:nvSpPr>
            <p:cNvPr id="17" name="Retângulo 16"/>
            <p:cNvSpPr/>
            <p:nvPr/>
          </p:nvSpPr>
          <p:spPr>
            <a:xfrm>
              <a:off x="3037858" y="4447811"/>
              <a:ext cx="2213428" cy="59682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 smtClean="0">
                  <a:solidFill>
                    <a:schemeClr val="tx1"/>
                  </a:solidFill>
                </a:rPr>
                <a:t>Plenário</a:t>
              </a:r>
            </a:p>
          </p:txBody>
        </p:sp>
        <p:cxnSp>
          <p:nvCxnSpPr>
            <p:cNvPr id="18" name="Conector de seta reta 17"/>
            <p:cNvCxnSpPr>
              <a:stCxn id="12" idx="2"/>
              <a:endCxn id="17" idx="0"/>
            </p:cNvCxnSpPr>
            <p:nvPr/>
          </p:nvCxnSpPr>
          <p:spPr>
            <a:xfrm flipH="1">
              <a:off x="4144572" y="4108534"/>
              <a:ext cx="2721" cy="33927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Elipse 18"/>
          <p:cNvSpPr/>
          <p:nvPr/>
        </p:nvSpPr>
        <p:spPr>
          <a:xfrm>
            <a:off x="5833794" y="1412776"/>
            <a:ext cx="2698645" cy="704622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Deve ter fundamentação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5672143" y="2484959"/>
            <a:ext cx="2860296" cy="660249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Encaminha o veto e suas razões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2" name="Elipse 21"/>
          <p:cNvSpPr/>
          <p:nvPr/>
        </p:nvSpPr>
        <p:spPr>
          <a:xfrm>
            <a:off x="5760904" y="3429000"/>
            <a:ext cx="2844423" cy="803188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15 dias para emissão de parecer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23" name="Elipse 22"/>
          <p:cNvSpPr/>
          <p:nvPr/>
        </p:nvSpPr>
        <p:spPr>
          <a:xfrm>
            <a:off x="5862282" y="4365104"/>
            <a:ext cx="2703930" cy="936104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Apreciado em turno único em até 30 dias</a:t>
            </a:r>
            <a:endParaRPr lang="pt-BR" b="1" dirty="0">
              <a:solidFill>
                <a:schemeClr val="tx1"/>
              </a:solidFill>
            </a:endParaRPr>
          </a:p>
        </p:txBody>
      </p:sp>
      <p:grpSp>
        <p:nvGrpSpPr>
          <p:cNvPr id="40" name="Grupo 39"/>
          <p:cNvGrpSpPr/>
          <p:nvPr/>
        </p:nvGrpSpPr>
        <p:grpSpPr>
          <a:xfrm>
            <a:off x="2411760" y="5061745"/>
            <a:ext cx="1743799" cy="1103559"/>
            <a:chOff x="2411760" y="5061745"/>
            <a:chExt cx="1743799" cy="1103559"/>
          </a:xfrm>
        </p:grpSpPr>
        <p:cxnSp>
          <p:nvCxnSpPr>
            <p:cNvPr id="24" name="Conector reto 23"/>
            <p:cNvCxnSpPr/>
            <p:nvPr/>
          </p:nvCxnSpPr>
          <p:spPr>
            <a:xfrm flipH="1">
              <a:off x="3091046" y="5326261"/>
              <a:ext cx="106451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de seta reta 25"/>
            <p:cNvCxnSpPr/>
            <p:nvPr/>
          </p:nvCxnSpPr>
          <p:spPr>
            <a:xfrm>
              <a:off x="3094617" y="5321151"/>
              <a:ext cx="0" cy="33321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to 26"/>
            <p:cNvCxnSpPr/>
            <p:nvPr/>
          </p:nvCxnSpPr>
          <p:spPr>
            <a:xfrm>
              <a:off x="4139952" y="5061745"/>
              <a:ext cx="0" cy="271758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tângulo 29"/>
            <p:cNvSpPr/>
            <p:nvPr/>
          </p:nvSpPr>
          <p:spPr>
            <a:xfrm>
              <a:off x="2411760" y="5655424"/>
              <a:ext cx="1219346" cy="50988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Aprovação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CaixaDeTexto 32"/>
          <p:cNvSpPr txBox="1"/>
          <p:nvPr/>
        </p:nvSpPr>
        <p:spPr>
          <a:xfrm>
            <a:off x="7596336" y="6348516"/>
            <a:ext cx="1547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(Art. 345 do RI)</a:t>
            </a:r>
            <a:endParaRPr lang="pt-BR" sz="1600" dirty="0"/>
          </a:p>
        </p:txBody>
      </p:sp>
      <p:grpSp>
        <p:nvGrpSpPr>
          <p:cNvPr id="41" name="Grupo 40"/>
          <p:cNvGrpSpPr/>
          <p:nvPr/>
        </p:nvGrpSpPr>
        <p:grpSpPr>
          <a:xfrm>
            <a:off x="4155559" y="5321151"/>
            <a:ext cx="1678235" cy="867284"/>
            <a:chOff x="4155559" y="5321151"/>
            <a:chExt cx="1678235" cy="867284"/>
          </a:xfrm>
        </p:grpSpPr>
        <p:cxnSp>
          <p:nvCxnSpPr>
            <p:cNvPr id="25" name="Conector de seta reta 24"/>
            <p:cNvCxnSpPr/>
            <p:nvPr/>
          </p:nvCxnSpPr>
          <p:spPr>
            <a:xfrm>
              <a:off x="5207546" y="5321151"/>
              <a:ext cx="0" cy="33321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tângulo 31"/>
            <p:cNvSpPr/>
            <p:nvPr/>
          </p:nvSpPr>
          <p:spPr>
            <a:xfrm>
              <a:off x="4614448" y="5678555"/>
              <a:ext cx="1219346" cy="50988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 smtClean="0">
                  <a:solidFill>
                    <a:schemeClr val="tx1"/>
                  </a:solidFill>
                </a:rPr>
                <a:t>Rejeição</a:t>
              </a:r>
              <a:endParaRPr lang="pt-BR" b="1" dirty="0">
                <a:solidFill>
                  <a:schemeClr val="tx1"/>
                </a:solidFill>
              </a:endParaRPr>
            </a:p>
          </p:txBody>
        </p:sp>
        <p:cxnSp>
          <p:nvCxnSpPr>
            <p:cNvPr id="39" name="Conector reto 38"/>
            <p:cNvCxnSpPr/>
            <p:nvPr/>
          </p:nvCxnSpPr>
          <p:spPr>
            <a:xfrm flipH="1">
              <a:off x="4155559" y="5326260"/>
              <a:ext cx="106451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385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20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1403648" y="1988840"/>
            <a:ext cx="6668814" cy="27138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Consultoria Legislativa</a:t>
            </a:r>
          </a:p>
          <a:p>
            <a:pPr marL="0" indent="0" algn="ctr">
              <a:buNone/>
            </a:pP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Fone: 3301-1208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2800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consultoreslegislativos@recife.pe.leg.br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800" dirty="0"/>
          </a:p>
        </p:txBody>
      </p:sp>
      <p:pic>
        <p:nvPicPr>
          <p:cNvPr id="5" name="Picture 2" descr="http://www.bombinhas.com/wp-content/uploads/2014/07/arrob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137957"/>
            <a:ext cx="2520280" cy="252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Contato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10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52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Proposição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933115"/>
            <a:ext cx="7920880" cy="3448213"/>
          </a:xfrm>
          <a:noFill/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sz="2400" smtClean="0"/>
              <a:t>Poderá </a:t>
            </a:r>
            <a:r>
              <a:rPr lang="pt-BR" sz="2400" dirty="0"/>
              <a:t>consistir em: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dirty="0" smtClean="0"/>
              <a:t>	I </a:t>
            </a:r>
            <a:r>
              <a:rPr lang="pt-BR" sz="2400" dirty="0"/>
              <a:t>- proposta de emenda à Lei Orgânica;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dirty="0" smtClean="0"/>
              <a:t>	II </a:t>
            </a:r>
            <a:r>
              <a:rPr lang="pt-BR" sz="2400" dirty="0"/>
              <a:t>- projetos de lei;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dirty="0" smtClean="0"/>
              <a:t>	III </a:t>
            </a:r>
            <a:r>
              <a:rPr lang="pt-BR" sz="2400" dirty="0"/>
              <a:t>- projetos de decretos legislativos;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dirty="0" smtClean="0"/>
              <a:t>	IV </a:t>
            </a:r>
            <a:r>
              <a:rPr lang="pt-BR" sz="2400" dirty="0"/>
              <a:t>- projetos de resoluções;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dirty="0" smtClean="0"/>
              <a:t>	V </a:t>
            </a:r>
            <a:r>
              <a:rPr lang="pt-BR" sz="2400" dirty="0"/>
              <a:t>- emendas e substitutivos;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400" dirty="0" smtClean="0"/>
              <a:t>	VI </a:t>
            </a:r>
            <a:r>
              <a:rPr lang="pt-BR" sz="2400" dirty="0"/>
              <a:t>- requerimentos</a:t>
            </a:r>
            <a:r>
              <a:rPr lang="pt-BR" sz="2400" dirty="0" smtClean="0"/>
              <a:t>.</a:t>
            </a:r>
            <a:endParaRPr lang="pt-BR" sz="2400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069734" y="6274083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(Art. 235 do RI)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611560" y="1754813"/>
            <a:ext cx="7920880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Proposição é toda matéria sujeita à deliberação da Câmara.</a:t>
            </a:r>
          </a:p>
        </p:txBody>
      </p:sp>
    </p:spTree>
    <p:extLst>
      <p:ext uri="{BB962C8B-B14F-4D97-AF65-F5344CB8AC3E}">
        <p14:creationId xmlns:p14="http://schemas.microsoft.com/office/powerpoint/2010/main" val="12183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75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75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75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75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75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400" dirty="0" smtClean="0"/>
              <a:t>Redação </a:t>
            </a:r>
            <a:r>
              <a:rPr lang="pt-BR" sz="2400" dirty="0"/>
              <a:t>clara e concisa;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400" dirty="0" smtClean="0"/>
              <a:t>Ementa </a:t>
            </a:r>
            <a:r>
              <a:rPr lang="pt-BR" sz="2400" dirty="0"/>
              <a:t>do seu objetivo;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400" dirty="0" smtClean="0"/>
              <a:t>Divisão </a:t>
            </a:r>
            <a:r>
              <a:rPr lang="pt-BR" sz="2400" dirty="0"/>
              <a:t>em artigos e, quando for o caso, em seus desdobramentos;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400" dirty="0" smtClean="0"/>
              <a:t>Guardar </a:t>
            </a:r>
            <a:r>
              <a:rPr lang="pt-BR" sz="2400" dirty="0"/>
              <a:t>direta e inequívoca relação com a proposição principal, em se tratando de substitutivo ou emenda;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t-BR" sz="2400" dirty="0" smtClean="0"/>
              <a:t>Conter </a:t>
            </a:r>
            <a:r>
              <a:rPr lang="pt-BR" sz="2400" dirty="0"/>
              <a:t>a assinatura do autor, exceto em proposições de iniciativa popular;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Requisitos das proposições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069734" y="6274083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(Art. 235 do RI)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43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pt-BR" sz="2400" dirty="0"/>
              <a:t>C</a:t>
            </a:r>
            <a:r>
              <a:rPr lang="pt-BR" sz="2400" dirty="0" smtClean="0"/>
              <a:t>onter </a:t>
            </a:r>
            <a:r>
              <a:rPr lang="pt-BR" sz="2400" dirty="0"/>
              <a:t>a justificativa da proposição, com: </a:t>
            </a:r>
          </a:p>
          <a:p>
            <a:pPr marL="538163" indent="-538163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2400" dirty="0" smtClean="0"/>
              <a:t>	a</a:t>
            </a:r>
            <a:r>
              <a:rPr lang="pt-BR" sz="2400" dirty="0"/>
              <a:t>) a exposição circunstanciada dos motivos de mérito que fundamentam a adoção da medida proposta; </a:t>
            </a:r>
          </a:p>
          <a:p>
            <a:pPr marL="538163" indent="-538163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2400" dirty="0" smtClean="0"/>
              <a:t>	b</a:t>
            </a:r>
            <a:r>
              <a:rPr lang="pt-BR" sz="2400" dirty="0"/>
              <a:t>) a indicação da respectiva previsão orçamentária, quando for o caso; </a:t>
            </a:r>
            <a:r>
              <a:rPr lang="pt-BR" sz="2400" dirty="0" smtClean="0"/>
              <a:t> </a:t>
            </a:r>
            <a:endParaRPr lang="pt-BR" sz="2400" dirty="0"/>
          </a:p>
          <a:p>
            <a:pPr marL="538163" indent="-538163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2400" dirty="0" smtClean="0"/>
              <a:t>	c</a:t>
            </a:r>
            <a:r>
              <a:rPr lang="pt-BR" sz="2400" dirty="0"/>
              <a:t>) a transcrição de dispositivo de lei, decreto, regulamento, ato ou contrato a que faça alusão no seu texto, quando for o caso. </a:t>
            </a:r>
            <a:endParaRPr lang="pt-BR" sz="2400" dirty="0" smtClean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pt-BR" sz="2400" dirty="0" smtClean="0"/>
              <a:t>Nenhuma </a:t>
            </a:r>
            <a:r>
              <a:rPr lang="pt-BR" sz="2400" dirty="0"/>
              <a:t>proposição poderá conter matéria diversa daquela objetivamente declarada na ementa ou dela decorrente.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pt-BR" sz="2400" dirty="0" smtClean="0"/>
              <a:t>Nenhum </a:t>
            </a:r>
            <a:r>
              <a:rPr lang="pt-BR" sz="2400" dirty="0"/>
              <a:t>artigo poderá conter duas ou mais matérias diversas.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pt-BR" sz="24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Requisitos das proposições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069734" y="6274083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(Art. 235 do RI)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052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7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27" r="1489" b="12931"/>
          <a:stretch/>
        </p:blipFill>
        <p:spPr bwMode="auto">
          <a:xfrm>
            <a:off x="0" y="476673"/>
            <a:ext cx="8892480" cy="5867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ângulo de cantos arredondados 11"/>
          <p:cNvSpPr/>
          <p:nvPr/>
        </p:nvSpPr>
        <p:spPr>
          <a:xfrm>
            <a:off x="3342" y="2262782"/>
            <a:ext cx="9073242" cy="576064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de cantos arredondados 12"/>
          <p:cNvSpPr/>
          <p:nvPr/>
        </p:nvSpPr>
        <p:spPr>
          <a:xfrm>
            <a:off x="4392910" y="836593"/>
            <a:ext cx="3131418" cy="432167"/>
          </a:xfrm>
          <a:prstGeom prst="round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/>
          <p:cNvSpPr/>
          <p:nvPr/>
        </p:nvSpPr>
        <p:spPr>
          <a:xfrm>
            <a:off x="3978187" y="1772816"/>
            <a:ext cx="936105" cy="21600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Elipse 15"/>
          <p:cNvSpPr/>
          <p:nvPr/>
        </p:nvSpPr>
        <p:spPr>
          <a:xfrm>
            <a:off x="251520" y="2996952"/>
            <a:ext cx="256264" cy="288032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232054" y="3410664"/>
            <a:ext cx="264201" cy="272784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196868" y="3852000"/>
            <a:ext cx="198668" cy="21600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251520" y="2348880"/>
            <a:ext cx="360040" cy="288008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Elipse 20"/>
          <p:cNvSpPr/>
          <p:nvPr/>
        </p:nvSpPr>
        <p:spPr>
          <a:xfrm>
            <a:off x="234000" y="4644000"/>
            <a:ext cx="180020" cy="21600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Elipse 21"/>
          <p:cNvSpPr/>
          <p:nvPr/>
        </p:nvSpPr>
        <p:spPr>
          <a:xfrm>
            <a:off x="216000" y="6048000"/>
            <a:ext cx="180020" cy="21600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lipse 22"/>
          <p:cNvSpPr/>
          <p:nvPr/>
        </p:nvSpPr>
        <p:spPr>
          <a:xfrm>
            <a:off x="216000" y="4248000"/>
            <a:ext cx="198668" cy="21600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Elipse 23"/>
          <p:cNvSpPr/>
          <p:nvPr/>
        </p:nvSpPr>
        <p:spPr>
          <a:xfrm>
            <a:off x="251520" y="5013200"/>
            <a:ext cx="360040" cy="288008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Elipse 24"/>
          <p:cNvSpPr/>
          <p:nvPr/>
        </p:nvSpPr>
        <p:spPr>
          <a:xfrm>
            <a:off x="216000" y="5616000"/>
            <a:ext cx="759163" cy="288008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239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1384995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marL="457200" indent="-457200" algn="just"/>
            <a:r>
              <a:rPr lang="pt-BR" sz="2800" dirty="0"/>
              <a:t>Ao Presidente da Câmara cabe recusar o recebimento de proposições quando não revestidas formalmente das exigências regimentais.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57200" y="274638"/>
            <a:ext cx="6923112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chemeClr val="tx1"/>
                </a:solidFill>
              </a:rPr>
              <a:t>Requisitos das proposições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7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5004048" y="5914781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(Alínea b do inciso I do art. 74 do RI)</a:t>
            </a:r>
            <a:endParaRPr lang="pt-BR" dirty="0"/>
          </a:p>
        </p:txBody>
      </p:sp>
      <p:grpSp>
        <p:nvGrpSpPr>
          <p:cNvPr id="2" name="Grupo 1"/>
          <p:cNvGrpSpPr/>
          <p:nvPr/>
        </p:nvGrpSpPr>
        <p:grpSpPr>
          <a:xfrm>
            <a:off x="2627784" y="4005064"/>
            <a:ext cx="4176464" cy="1098046"/>
            <a:chOff x="2627784" y="4005064"/>
            <a:chExt cx="4176464" cy="1098046"/>
          </a:xfrm>
        </p:grpSpPr>
        <p:sp>
          <p:nvSpPr>
            <p:cNvPr id="9" name="Espaço Reservado para Conteúdo 2"/>
            <p:cNvSpPr txBox="1">
              <a:spLocks/>
            </p:cNvSpPr>
            <p:nvPr/>
          </p:nvSpPr>
          <p:spPr>
            <a:xfrm>
              <a:off x="2627784" y="4579890"/>
              <a:ext cx="4176464" cy="52322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/>
              </a:solidFill>
            </a:ln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t-BR" sz="2800" dirty="0" smtClean="0"/>
                <a:t>ADMISSIBILIDADE</a:t>
              </a:r>
              <a:endParaRPr lang="pt-BR" sz="2800" dirty="0"/>
            </a:p>
          </p:txBody>
        </p:sp>
        <p:sp>
          <p:nvSpPr>
            <p:cNvPr id="10" name="Seta para baixo 9"/>
            <p:cNvSpPr/>
            <p:nvPr/>
          </p:nvSpPr>
          <p:spPr>
            <a:xfrm>
              <a:off x="4211960" y="4005064"/>
              <a:ext cx="936104" cy="524722"/>
            </a:xfrm>
            <a:prstGeom prst="downArrow">
              <a:avLst>
                <a:gd name="adj1" fmla="val 28590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49708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Comissões 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2800" dirty="0"/>
          </a:p>
          <a:p>
            <a:r>
              <a:rPr lang="pt-BR" sz="2800" dirty="0" smtClean="0"/>
              <a:t>As </a:t>
            </a:r>
            <a:r>
              <a:rPr lang="pt-BR" sz="2800" dirty="0"/>
              <a:t>Comissões da Câmara são:</a:t>
            </a:r>
          </a:p>
          <a:p>
            <a:pPr marL="0" indent="0">
              <a:buNone/>
            </a:pPr>
            <a:r>
              <a:rPr lang="pt-BR" sz="2800" dirty="0"/>
              <a:t> </a:t>
            </a:r>
            <a:r>
              <a:rPr lang="pt-BR" sz="2800" dirty="0" smtClean="0"/>
              <a:t>	I </a:t>
            </a:r>
            <a:r>
              <a:rPr lang="pt-BR" sz="2800" dirty="0"/>
              <a:t>- </a:t>
            </a:r>
            <a:r>
              <a:rPr lang="pt-BR" sz="2800" dirty="0" smtClean="0"/>
              <a:t>permanentes</a:t>
            </a:r>
            <a:endParaRPr lang="pt-BR" sz="2800" dirty="0"/>
          </a:p>
          <a:p>
            <a:pPr marL="0" indent="0" algn="just">
              <a:buNone/>
            </a:pPr>
            <a:r>
              <a:rPr lang="pt-BR" sz="2800" dirty="0" smtClean="0"/>
              <a:t>	II </a:t>
            </a:r>
            <a:r>
              <a:rPr lang="pt-BR" sz="2800" dirty="0"/>
              <a:t>- </a:t>
            </a:r>
            <a:r>
              <a:rPr lang="pt-BR" sz="2800" dirty="0" smtClean="0"/>
              <a:t>temporárias</a:t>
            </a:r>
          </a:p>
          <a:p>
            <a:endParaRPr lang="pt-BR" sz="2800" dirty="0" smtClean="0"/>
          </a:p>
          <a:p>
            <a:endParaRPr lang="pt-BR" sz="2800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732240" y="5914781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(Art. 102 do RI)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622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Comissão de Legislação, Justiça e Redação;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400" dirty="0"/>
              <a:t>Comissão de </a:t>
            </a:r>
            <a:r>
              <a:rPr lang="pt-BR" sz="2400" dirty="0" smtClean="0"/>
              <a:t>Finanças, Orçamento e Desenvolvimento Econômico;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400" dirty="0"/>
              <a:t>Comissão de </a:t>
            </a:r>
            <a:r>
              <a:rPr lang="pt-BR" sz="2400" dirty="0" smtClean="0"/>
              <a:t>Educação, Cultura, Turismo e Esportes;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400" dirty="0"/>
              <a:t>Comissão de </a:t>
            </a:r>
            <a:r>
              <a:rPr lang="pt-BR" sz="2400" dirty="0" smtClean="0"/>
              <a:t>Saúde;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400" dirty="0"/>
              <a:t>Comissão de </a:t>
            </a:r>
            <a:r>
              <a:rPr lang="pt-BR" sz="2400" dirty="0" smtClean="0"/>
              <a:t>Planejamento Urbano, Obras e Meio Ambiente;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400" dirty="0"/>
              <a:t>Comissão de </a:t>
            </a:r>
            <a:r>
              <a:rPr lang="pt-BR" sz="2400" dirty="0" smtClean="0"/>
              <a:t>Acessibilidade e Mobilidade Urbana;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400" dirty="0"/>
              <a:t>Comissão de </a:t>
            </a:r>
            <a:r>
              <a:rPr lang="pt-BR" sz="2400" dirty="0" smtClean="0"/>
              <a:t>Direitos Humanos e Cidadania;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400" dirty="0"/>
              <a:t>Comissão de </a:t>
            </a:r>
            <a:r>
              <a:rPr lang="pt-BR" sz="2400" dirty="0" smtClean="0"/>
              <a:t>Segurança Cidadã;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400" dirty="0"/>
              <a:t>Comissão de </a:t>
            </a:r>
            <a:r>
              <a:rPr lang="pt-BR" sz="2400" dirty="0" smtClean="0"/>
              <a:t>Ética e Decoro Parlamentar.</a:t>
            </a:r>
          </a:p>
          <a:p>
            <a:pPr marL="0" indent="0" algn="just">
              <a:buNone/>
            </a:pPr>
            <a:endParaRPr lang="pt-BR" sz="2400" b="1" dirty="0"/>
          </a:p>
          <a:p>
            <a:pPr algn="just">
              <a:buFont typeface="Wingdings" panose="05000000000000000000" pitchFamily="2" charset="2"/>
              <a:buChar char="Ø"/>
            </a:pPr>
            <a:endParaRPr lang="pt-BR" sz="2400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3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220532" y="6237312"/>
            <a:ext cx="1815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(Art. 112 do RI)</a:t>
            </a:r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Comissões permanentes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9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75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Comissões temporárias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pt-B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sz="2400" dirty="0"/>
              <a:t>Especiais;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sz="2400" dirty="0"/>
              <a:t>de </a:t>
            </a:r>
            <a:r>
              <a:rPr lang="pt-BR" sz="2400" dirty="0" smtClean="0"/>
              <a:t>Inquérito</a:t>
            </a:r>
            <a:r>
              <a:rPr lang="pt-BR" sz="2400" dirty="0"/>
              <a:t>; 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sz="2400" dirty="0"/>
              <a:t>de </a:t>
            </a:r>
            <a:r>
              <a:rPr lang="pt-BR" sz="2400" dirty="0" smtClean="0"/>
              <a:t>Representação</a:t>
            </a:r>
            <a:r>
              <a:rPr lang="pt-BR" sz="24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pt-BR" sz="2400" dirty="0"/>
          </a:p>
          <a:p>
            <a:pPr>
              <a:buFont typeface="Wingdings" panose="05000000000000000000" pitchFamily="2" charset="2"/>
              <a:buChar char="Ø"/>
            </a:pPr>
            <a:endParaRPr lang="pt-BR" sz="2400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220532" y="6237312"/>
            <a:ext cx="1815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(Art. 122 do RI)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149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582</Words>
  <Application>Microsoft Office PowerPoint</Application>
  <PresentationFormat>Apresentação na tela (4:3)</PresentationFormat>
  <Paragraphs>146</Paragraphs>
  <Slides>16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Apresentação do PowerPoint</vt:lpstr>
      <vt:lpstr>Proposição</vt:lpstr>
      <vt:lpstr>Requisitos das proposições</vt:lpstr>
      <vt:lpstr>Requisitos das proposições</vt:lpstr>
      <vt:lpstr>Apresentação do PowerPoint</vt:lpstr>
      <vt:lpstr>Apresentação do PowerPoint</vt:lpstr>
      <vt:lpstr>Comissões </vt:lpstr>
      <vt:lpstr>Comissões permanentes</vt:lpstr>
      <vt:lpstr>Comissões temporárias</vt:lpstr>
      <vt:lpstr>Apresentação do PowerPoint</vt:lpstr>
      <vt:lpstr>Trâmite das proposições nas Comissões</vt:lpstr>
      <vt:lpstr>Apresentação do PowerPoint</vt:lpstr>
      <vt:lpstr>Da Votação da Proposição</vt:lpstr>
      <vt:lpstr>Da Votação da Proposição</vt:lpstr>
      <vt:lpstr>Do Veto</vt:lpstr>
      <vt:lpstr>Contato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REUNIÕES DA CÂMARA</dc:title>
  <dc:creator>Lissandra Vieira</dc:creator>
  <cp:lastModifiedBy>User</cp:lastModifiedBy>
  <cp:revision>66</cp:revision>
  <dcterms:created xsi:type="dcterms:W3CDTF">2017-01-03T14:09:11Z</dcterms:created>
  <dcterms:modified xsi:type="dcterms:W3CDTF">2017-02-14T13:25:13Z</dcterms:modified>
</cp:coreProperties>
</file>