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63" r:id="rId5"/>
    <p:sldId id="273" r:id="rId6"/>
    <p:sldId id="265" r:id="rId7"/>
    <p:sldId id="266" r:id="rId8"/>
    <p:sldId id="267" r:id="rId9"/>
    <p:sldId id="257" r:id="rId10"/>
    <p:sldId id="259" r:id="rId11"/>
    <p:sldId id="262" r:id="rId12"/>
    <p:sldId id="260" r:id="rId13"/>
    <p:sldId id="270" r:id="rId14"/>
    <p:sldId id="261" r:id="rId15"/>
    <p:sldId id="274" r:id="rId16"/>
    <p:sldId id="271" r:id="rId17"/>
    <p:sldId id="275"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BEF3A32B-0965-44D3-82F1-125A8BDADD68}">
          <p14:sldIdLst>
            <p14:sldId id="256"/>
            <p14:sldId id="258"/>
            <p14:sldId id="263"/>
            <p14:sldId id="273"/>
            <p14:sldId id="265"/>
            <p14:sldId id="266"/>
            <p14:sldId id="267"/>
            <p14:sldId id="257"/>
            <p14:sldId id="259"/>
            <p14:sldId id="262"/>
            <p14:sldId id="260"/>
            <p14:sldId id="270"/>
            <p14:sldId id="261"/>
            <p14:sldId id="274"/>
            <p14:sldId id="271"/>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46" autoAdjust="0"/>
    <p:restoredTop sz="94660"/>
  </p:normalViewPr>
  <p:slideViewPr>
    <p:cSldViewPr snapToGrid="0">
      <p:cViewPr varScale="1">
        <p:scale>
          <a:sx n="68" d="100"/>
          <a:sy n="68" d="100"/>
        </p:scale>
        <p:origin x="2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EAC339C-B50E-47BB-BE21-AE9EBE1C8C8D}" type="datetimeFigureOut">
              <a:rPr lang="pt-BR" smtClean="0"/>
              <a:t>31/01/2017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968676F-10C3-4095-B09A-103EB8B089EF}" type="slidenum">
              <a:rPr lang="pt-BR" smtClean="0"/>
              <a:t>‹nº›</a:t>
            </a:fld>
            <a:endParaRPr lang="pt-BR"/>
          </a:p>
        </p:txBody>
      </p:sp>
    </p:spTree>
    <p:extLst>
      <p:ext uri="{BB962C8B-B14F-4D97-AF65-F5344CB8AC3E}">
        <p14:creationId xmlns:p14="http://schemas.microsoft.com/office/powerpoint/2010/main" val="146770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EAC339C-B50E-47BB-BE21-AE9EBE1C8C8D}" type="datetimeFigureOut">
              <a:rPr lang="pt-BR" smtClean="0"/>
              <a:t>31/01/2017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968676F-10C3-4095-B09A-103EB8B089EF}" type="slidenum">
              <a:rPr lang="pt-BR" smtClean="0"/>
              <a:t>‹nº›</a:t>
            </a:fld>
            <a:endParaRPr lang="pt-BR"/>
          </a:p>
        </p:txBody>
      </p:sp>
    </p:spTree>
    <p:extLst>
      <p:ext uri="{BB962C8B-B14F-4D97-AF65-F5344CB8AC3E}">
        <p14:creationId xmlns:p14="http://schemas.microsoft.com/office/powerpoint/2010/main" val="35691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EAC339C-B50E-47BB-BE21-AE9EBE1C8C8D}" type="datetimeFigureOut">
              <a:rPr lang="pt-BR" smtClean="0"/>
              <a:t>31/01/2017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968676F-10C3-4095-B09A-103EB8B089EF}" type="slidenum">
              <a:rPr lang="pt-BR" smtClean="0"/>
              <a:t>‹nº›</a:t>
            </a:fld>
            <a:endParaRPr lang="pt-BR"/>
          </a:p>
        </p:txBody>
      </p:sp>
    </p:spTree>
    <p:extLst>
      <p:ext uri="{BB962C8B-B14F-4D97-AF65-F5344CB8AC3E}">
        <p14:creationId xmlns:p14="http://schemas.microsoft.com/office/powerpoint/2010/main" val="159774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56D21EF-C61A-41C1-96C0-1FC1D8875A27}" type="datetimeFigureOut">
              <a:rPr lang="pt-BR" smtClean="0">
                <a:solidFill>
                  <a:prstClr val="black">
                    <a:tint val="75000"/>
                  </a:prstClr>
                </a:solidFill>
              </a:rPr>
              <a:pPr/>
              <a:t>31/01/2017</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6B107CC7-6075-454B-B714-9256FDE3FE7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83305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C0B6D03-5CA3-4DD3-A550-A3D40F5B5C9F}" type="datetimeFigureOut">
              <a:rPr lang="pt-BR" smtClean="0">
                <a:solidFill>
                  <a:prstClr val="black">
                    <a:tint val="75000"/>
                  </a:prstClr>
                </a:solidFill>
              </a:rPr>
              <a:pPr/>
              <a:t>31/01/2017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3B30A07B-F0F8-4F86-8950-C805A13D8E4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7920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EAC339C-B50E-47BB-BE21-AE9EBE1C8C8D}" type="datetimeFigureOut">
              <a:rPr lang="pt-BR" smtClean="0"/>
              <a:t>31/01/2017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968676F-10C3-4095-B09A-103EB8B089EF}" type="slidenum">
              <a:rPr lang="pt-BR" smtClean="0"/>
              <a:t>‹nº›</a:t>
            </a:fld>
            <a:endParaRPr lang="pt-BR"/>
          </a:p>
        </p:txBody>
      </p:sp>
    </p:spTree>
    <p:extLst>
      <p:ext uri="{BB962C8B-B14F-4D97-AF65-F5344CB8AC3E}">
        <p14:creationId xmlns:p14="http://schemas.microsoft.com/office/powerpoint/2010/main" val="401862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EAC339C-B50E-47BB-BE21-AE9EBE1C8C8D}" type="datetimeFigureOut">
              <a:rPr lang="pt-BR" smtClean="0"/>
              <a:t>31/01/2017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968676F-10C3-4095-B09A-103EB8B089EF}" type="slidenum">
              <a:rPr lang="pt-BR" smtClean="0"/>
              <a:t>‹nº›</a:t>
            </a:fld>
            <a:endParaRPr lang="pt-BR"/>
          </a:p>
        </p:txBody>
      </p:sp>
    </p:spTree>
    <p:extLst>
      <p:ext uri="{BB962C8B-B14F-4D97-AF65-F5344CB8AC3E}">
        <p14:creationId xmlns:p14="http://schemas.microsoft.com/office/powerpoint/2010/main" val="1827003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EAC339C-B50E-47BB-BE21-AE9EBE1C8C8D}" type="datetimeFigureOut">
              <a:rPr lang="pt-BR" smtClean="0"/>
              <a:t>31/01/2017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968676F-10C3-4095-B09A-103EB8B089EF}" type="slidenum">
              <a:rPr lang="pt-BR" smtClean="0"/>
              <a:t>‹nº›</a:t>
            </a:fld>
            <a:endParaRPr lang="pt-BR"/>
          </a:p>
        </p:txBody>
      </p:sp>
    </p:spTree>
    <p:extLst>
      <p:ext uri="{BB962C8B-B14F-4D97-AF65-F5344CB8AC3E}">
        <p14:creationId xmlns:p14="http://schemas.microsoft.com/office/powerpoint/2010/main" val="3533696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EAC339C-B50E-47BB-BE21-AE9EBE1C8C8D}" type="datetimeFigureOut">
              <a:rPr lang="pt-BR" smtClean="0"/>
              <a:t>31/01/2017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968676F-10C3-4095-B09A-103EB8B089EF}" type="slidenum">
              <a:rPr lang="pt-BR" smtClean="0"/>
              <a:t>‹nº›</a:t>
            </a:fld>
            <a:endParaRPr lang="pt-BR"/>
          </a:p>
        </p:txBody>
      </p:sp>
    </p:spTree>
    <p:extLst>
      <p:ext uri="{BB962C8B-B14F-4D97-AF65-F5344CB8AC3E}">
        <p14:creationId xmlns:p14="http://schemas.microsoft.com/office/powerpoint/2010/main" val="339568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EAC339C-B50E-47BB-BE21-AE9EBE1C8C8D}" type="datetimeFigureOut">
              <a:rPr lang="pt-BR" smtClean="0"/>
              <a:t>31/01/2017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968676F-10C3-4095-B09A-103EB8B089EF}" type="slidenum">
              <a:rPr lang="pt-BR" smtClean="0"/>
              <a:t>‹nº›</a:t>
            </a:fld>
            <a:endParaRPr lang="pt-BR"/>
          </a:p>
        </p:txBody>
      </p:sp>
    </p:spTree>
    <p:extLst>
      <p:ext uri="{BB962C8B-B14F-4D97-AF65-F5344CB8AC3E}">
        <p14:creationId xmlns:p14="http://schemas.microsoft.com/office/powerpoint/2010/main" val="150641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EAC339C-B50E-47BB-BE21-AE9EBE1C8C8D}" type="datetimeFigureOut">
              <a:rPr lang="pt-BR" smtClean="0"/>
              <a:t>31/01/2017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968676F-10C3-4095-B09A-103EB8B089EF}" type="slidenum">
              <a:rPr lang="pt-BR" smtClean="0"/>
              <a:t>‹nº›</a:t>
            </a:fld>
            <a:endParaRPr lang="pt-BR"/>
          </a:p>
        </p:txBody>
      </p:sp>
    </p:spTree>
    <p:extLst>
      <p:ext uri="{BB962C8B-B14F-4D97-AF65-F5344CB8AC3E}">
        <p14:creationId xmlns:p14="http://schemas.microsoft.com/office/powerpoint/2010/main" val="52365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EAC339C-B50E-47BB-BE21-AE9EBE1C8C8D}" type="datetimeFigureOut">
              <a:rPr lang="pt-BR" smtClean="0"/>
              <a:t>31/01/2017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968676F-10C3-4095-B09A-103EB8B089EF}" type="slidenum">
              <a:rPr lang="pt-BR" smtClean="0"/>
              <a:t>‹nº›</a:t>
            </a:fld>
            <a:endParaRPr lang="pt-BR"/>
          </a:p>
        </p:txBody>
      </p:sp>
    </p:spTree>
    <p:extLst>
      <p:ext uri="{BB962C8B-B14F-4D97-AF65-F5344CB8AC3E}">
        <p14:creationId xmlns:p14="http://schemas.microsoft.com/office/powerpoint/2010/main" val="279255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EAC339C-B50E-47BB-BE21-AE9EBE1C8C8D}" type="datetimeFigureOut">
              <a:rPr lang="pt-BR" smtClean="0"/>
              <a:t>31/01/2017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968676F-10C3-4095-B09A-103EB8B089EF}" type="slidenum">
              <a:rPr lang="pt-BR" smtClean="0"/>
              <a:t>‹nº›</a:t>
            </a:fld>
            <a:endParaRPr lang="pt-BR"/>
          </a:p>
        </p:txBody>
      </p:sp>
    </p:spTree>
    <p:extLst>
      <p:ext uri="{BB962C8B-B14F-4D97-AF65-F5344CB8AC3E}">
        <p14:creationId xmlns:p14="http://schemas.microsoft.com/office/powerpoint/2010/main" val="190041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C339C-B50E-47BB-BE21-AE9EBE1C8C8D}" type="datetimeFigureOut">
              <a:rPr lang="pt-BR" smtClean="0"/>
              <a:t>31/01/2017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8676F-10C3-4095-B09A-103EB8B089EF}" type="slidenum">
              <a:rPr lang="pt-BR" smtClean="0"/>
              <a:t>‹nº›</a:t>
            </a:fld>
            <a:endParaRPr lang="pt-BR"/>
          </a:p>
        </p:txBody>
      </p:sp>
    </p:spTree>
    <p:extLst>
      <p:ext uri="{BB962C8B-B14F-4D97-AF65-F5344CB8AC3E}">
        <p14:creationId xmlns:p14="http://schemas.microsoft.com/office/powerpoint/2010/main" val="401158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D21EF-C61A-41C1-96C0-1FC1D8875A27}" type="datetimeFigureOut">
              <a:rPr lang="pt-BR" smtClean="0">
                <a:solidFill>
                  <a:prstClr val="black">
                    <a:tint val="75000"/>
                  </a:prstClr>
                </a:solidFill>
              </a:rPr>
              <a:pPr/>
              <a:t>31/01/2017</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07CC7-6075-454B-B714-9256FDE3FE7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2630426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tf.jus.br/jurisprudencia/IT/frame.asp?classe=HC&amp;processo=81730&amp;origem=IT&amp;cod_classe=34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redir.stf.jus.br/paginador/paginador.jsp?docTP=AC&amp;docID=61107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procuradorialegislativa.cmr@" TargetMode="Externa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redir.stf.jus.br/paginadorpub/paginador.jsp?docTP=TP&amp;docID=8144907" TargetMode="External"/><Relationship Id="rId2" Type="http://schemas.openxmlformats.org/officeDocument/2006/relationships/hyperlink" Target="http://www.stf.jus.br/portal/jurisprudencia/listarJurisprudencia.asp?s1=38.NUME.%20E%20S.FLSV.&amp;base=baseSumulasVinculantes"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redir.stf.jus.br/paginadorpub/paginador.jsp?docTP=TP&amp;docID=839903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tf.jus.br/portal/inteiroTeor/obterInteiroTeor.asp?id=255170&amp;idDocumento=&amp;codigoClasse=437&amp;numero=235736&amp;siglaRecurso=&amp;classe=RE" TargetMode="External"/><Relationship Id="rId7" Type="http://schemas.openxmlformats.org/officeDocument/2006/relationships/image" Target="../media/image1.png"/><Relationship Id="rId2" Type="http://schemas.openxmlformats.org/officeDocument/2006/relationships/hyperlink" Target="http://www.stf.jus.br/portal/inteiroTeor/obterInteiroTeor.asp?id=600824&amp;idDocumento=&amp;codigoClasse=326&amp;numero=566836&amp;siglaRecurso=ED&amp;classe=RE" TargetMode="External"/><Relationship Id="rId1" Type="http://schemas.openxmlformats.org/officeDocument/2006/relationships/slideLayout" Target="../slideLayouts/slideLayout2.xml"/><Relationship Id="rId6" Type="http://schemas.openxmlformats.org/officeDocument/2006/relationships/hyperlink" Target="http://redir.stf.jus.br/paginadorpub/paginador.jsp?docTP=TP&amp;docID=5883944" TargetMode="External"/><Relationship Id="rId5" Type="http://schemas.openxmlformats.org/officeDocument/2006/relationships/hyperlink" Target="http://www.stf.jus.br/jurisprudencia/IT/frame.asp?classe=AI-AgR&amp;processo=491420&amp;origem=IT&amp;cod_classe=510" TargetMode="External"/><Relationship Id="rId4" Type="http://schemas.openxmlformats.org/officeDocument/2006/relationships/hyperlink" Target="http://www.stf.jus.br/jurisprudencia/IT/frame.asp?SEQ=389536&amp;PROCESSO=397094&amp;CLASSE=RE&amp;cod_classe=437&amp;ORIGEM=IT&amp;RECURSO=0&amp;TIP_JULGAMENTO=&amp;EMENTA=2253"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redir.stf.jus.br/paginadorpub/paginador.jsp?docTP=TP&amp;docID=2641874" TargetMode="External"/><Relationship Id="rId7" Type="http://schemas.openxmlformats.org/officeDocument/2006/relationships/hyperlink" Target="http://redir.stf.jus.br/paginadorpub/paginador.jsp?docTP=TP&amp;docID=1983194" TargetMode="External"/><Relationship Id="rId2" Type="http://schemas.openxmlformats.org/officeDocument/2006/relationships/hyperlink" Target="http://www.stf.jus.br/jurisprudencia/IT/frame.asp?classe=RE&amp;processo=432789&amp;origem=IT&amp;cod_classe=437" TargetMode="External"/><Relationship Id="rId1" Type="http://schemas.openxmlformats.org/officeDocument/2006/relationships/slideLayout" Target="../slideLayouts/slideLayout2.xml"/><Relationship Id="rId6" Type="http://schemas.openxmlformats.org/officeDocument/2006/relationships/hyperlink" Target="http://www.stf.jus.br/portal/inteiroTeor/obterInteiroTeor.asp?id=304429&amp;idDocumento=&amp;codigoClasse=510&amp;numero=347717&amp;siglaRecurso=AgR&amp;classe=AI" TargetMode="External"/><Relationship Id="rId5" Type="http://schemas.openxmlformats.org/officeDocument/2006/relationships/hyperlink" Target="http://www.stf.jus.br/jurisprudencia/IT/frame.asp?SEQ=389536&amp;PROCESSO=397094&amp;CLASSE=RE&amp;cod_classe=437&amp;ORIGEM=IT&amp;RECURSO=0&amp;TIP_JULGAMENTO=&amp;EMENTA=2253" TargetMode="External"/><Relationship Id="rId4" Type="http://schemas.openxmlformats.org/officeDocument/2006/relationships/hyperlink" Target="http://redir.stf.jus.br/paginadorpub/paginador.jsp?docTP=AC&amp;docID=61363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tf.jus.br/jurisprudencia/IT/frame.asp?PROCESSO=203909&amp;CLASSE=RE&amp;cod_classe=437&amp;ORIGEM=IT&amp;RECURSO=0&amp;TIP_JULGAMENTO=M&amp;EMENTA=1897" TargetMode="External"/><Relationship Id="rId2" Type="http://schemas.openxmlformats.org/officeDocument/2006/relationships/hyperlink" Target="http://redir.stf.jus.br/paginadorpub/paginador.jsp?docTP=AC&amp;docID=626892"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edir.stf.jus.br/paginadorpub/paginador.jsp?docTP=AC&amp;docID=620562" TargetMode="External"/><Relationship Id="rId2" Type="http://schemas.openxmlformats.org/officeDocument/2006/relationships/hyperlink" Target="http://www.planalto.gov.br/ccivil_03/constituicao/Emendas/Emc/emc25.htm#art1"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ecife.pe.leg.br/207x204xlogo.png.pagespeed.ic.AD3qIUd-K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442" y="276164"/>
            <a:ext cx="2009116" cy="1656184"/>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2209800" y="2468017"/>
            <a:ext cx="7772400" cy="1152128"/>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ln>
            <a:solidFill>
              <a:srgbClr val="3366FF"/>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scene3d>
              <a:camera prst="orthographicFront"/>
              <a:lightRig rig="sunset" dir="t"/>
            </a:scene3d>
            <a:sp3d prstMaterial="metal">
              <a:bevelT w="12700" h="69850"/>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10000"/>
              </a:lnSpc>
              <a:spcBef>
                <a:spcPts val="0"/>
              </a:spcBef>
            </a:pPr>
            <a:r>
              <a:rPr lang="pt-BR" sz="4000" dirty="0" smtClean="0">
                <a:solidFill>
                  <a:srgbClr val="C00000"/>
                </a:solidFill>
                <a:effectLst>
                  <a:glow rad="228600">
                    <a:schemeClr val="accent3">
                      <a:satMod val="175000"/>
                      <a:alpha val="40000"/>
                    </a:schemeClr>
                  </a:glow>
                  <a:outerShdw blurRad="50800" dist="38100" dir="10800000" algn="r" rotWithShape="0">
                    <a:prstClr val="black">
                      <a:alpha val="40000"/>
                    </a:prstClr>
                  </a:outerShdw>
                </a:effectLst>
              </a:rPr>
              <a:t>Do Município e dos Vereadores</a:t>
            </a:r>
            <a:endParaRPr lang="pt-BR" sz="4000" dirty="0">
              <a:solidFill>
                <a:srgbClr val="C00000"/>
              </a:solidFill>
              <a:effectLst>
                <a:glow rad="228600">
                  <a:schemeClr val="accent3">
                    <a:satMod val="175000"/>
                    <a:alpha val="40000"/>
                  </a:schemeClr>
                </a:glow>
                <a:outerShdw blurRad="50800" dist="38100" dir="10800000" algn="r" rotWithShape="0">
                  <a:prstClr val="black">
                    <a:alpha val="40000"/>
                  </a:prstClr>
                </a:outerShdw>
              </a:effectLst>
            </a:endParaRPr>
          </a:p>
        </p:txBody>
      </p:sp>
      <p:sp>
        <p:nvSpPr>
          <p:cNvPr id="8" name="Subtítulo 2"/>
          <p:cNvSpPr txBox="1">
            <a:spLocks/>
          </p:cNvSpPr>
          <p:nvPr/>
        </p:nvSpPr>
        <p:spPr>
          <a:xfrm>
            <a:off x="2679826" y="3837428"/>
            <a:ext cx="6898740" cy="444861"/>
          </a:xfrm>
          <a:prstGeom prst="rect">
            <a:avLst/>
          </a:prstGeom>
          <a:ln>
            <a:solidFill>
              <a:srgbClr val="3366FF"/>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62500" lnSpcReduction="20000"/>
          </a:bodyPr>
          <a:lstStyle>
            <a:defPPr>
              <a:defRPr lang="pt-BR"/>
            </a:defPPr>
            <a:lvl1pPr indent="0" algn="ctr">
              <a:lnSpc>
                <a:spcPct val="110000"/>
              </a:lnSpc>
              <a:spcBef>
                <a:spcPts val="0"/>
              </a:spcBef>
              <a:buFont typeface="Arial" panose="020B0604020202020204" pitchFamily="34" charset="0"/>
              <a:buNone/>
              <a:defRPr sz="3200">
                <a:solidFill>
                  <a:schemeClr val="tx1">
                    <a:lumMod val="65000"/>
                    <a:lumOff val="35000"/>
                  </a:schemeClr>
                </a:solidFill>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pt-BR" dirty="0" smtClean="0"/>
              <a:t>Abordagem da Constituição Federal e da Lei Orgânica do Recife</a:t>
            </a:r>
            <a:endParaRPr lang="pt-BR" sz="1600" dirty="0"/>
          </a:p>
        </p:txBody>
      </p:sp>
      <p:sp>
        <p:nvSpPr>
          <p:cNvPr id="2" name="Retângulo 1"/>
          <p:cNvSpPr/>
          <p:nvPr/>
        </p:nvSpPr>
        <p:spPr>
          <a:xfrm>
            <a:off x="0" y="1"/>
            <a:ext cx="12192000" cy="6858000"/>
          </a:xfrm>
          <a:prstGeom prst="rect">
            <a:avLst/>
          </a:prstGeom>
          <a:blipFill dpi="0" rotWithShape="1">
            <a:blip r:embed="rId3">
              <a:alphaModFix amt="1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97420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1604" y="1702051"/>
            <a:ext cx="11082196" cy="4897925"/>
          </a:xfrm>
        </p:spPr>
        <p:txBody>
          <a:bodyPr>
            <a:normAutofit/>
          </a:bodyPr>
          <a:lstStyle/>
          <a:p>
            <a:endParaRPr lang="pt-BR" dirty="0" smtClean="0"/>
          </a:p>
          <a:p>
            <a:pPr marL="0" indent="0" algn="just">
              <a:buNone/>
            </a:pPr>
            <a:r>
              <a:rPr lang="pt-BR" sz="2200" b="1" dirty="0"/>
              <a:t>VIII - inviolabilidade dos Vereadores por suas opiniões, palavras e votos no exercício do mandato e na circunscrição do Município; </a:t>
            </a:r>
            <a:endParaRPr lang="pt-BR" sz="2200" b="1" dirty="0" smtClean="0"/>
          </a:p>
          <a:p>
            <a:pPr marL="0" indent="0">
              <a:buNone/>
            </a:pPr>
            <a:endParaRPr lang="pt-BR" sz="2200" dirty="0"/>
          </a:p>
          <a:p>
            <a:r>
              <a:rPr lang="pt-BR" sz="2200" u="sng" dirty="0" smtClean="0"/>
              <a:t>Formal</a:t>
            </a:r>
            <a:r>
              <a:rPr lang="pt-BR" sz="2200" dirty="0" smtClean="0"/>
              <a:t>- prisão e processual (não possuem);</a:t>
            </a:r>
          </a:p>
          <a:p>
            <a:pPr marL="0" indent="0">
              <a:buNone/>
            </a:pPr>
            <a:endParaRPr lang="pt-BR" sz="2200" dirty="0" smtClean="0"/>
          </a:p>
          <a:p>
            <a:r>
              <a:rPr lang="pt-BR" sz="2200" u="sng" dirty="0" smtClean="0"/>
              <a:t>Material</a:t>
            </a:r>
            <a:r>
              <a:rPr lang="pt-BR" sz="2200" dirty="0" smtClean="0"/>
              <a:t> – afasta a responsabilidade penal e civil - possuem, desde que:</a:t>
            </a:r>
          </a:p>
          <a:p>
            <a:pPr marL="0" indent="0">
              <a:buNone/>
            </a:pPr>
            <a:endParaRPr lang="pt-BR" sz="2200" dirty="0" smtClean="0"/>
          </a:p>
          <a:p>
            <a:pPr marL="0" indent="0">
              <a:buNone/>
            </a:pPr>
            <a:r>
              <a:rPr lang="pt-BR" sz="2200" dirty="0" smtClean="0">
                <a:solidFill>
                  <a:srgbClr val="FF0000"/>
                </a:solidFill>
              </a:rPr>
              <a:t>a)</a:t>
            </a:r>
            <a:r>
              <a:rPr lang="pt-BR" sz="2200" dirty="0" smtClean="0"/>
              <a:t> pertinência com o mandato; e</a:t>
            </a:r>
          </a:p>
          <a:p>
            <a:pPr marL="0" indent="0">
              <a:buNone/>
            </a:pPr>
            <a:r>
              <a:rPr lang="pt-BR" sz="2200" dirty="0" smtClean="0">
                <a:solidFill>
                  <a:srgbClr val="FF0000"/>
                </a:solidFill>
              </a:rPr>
              <a:t>b)</a:t>
            </a:r>
            <a:r>
              <a:rPr lang="pt-BR" sz="2200" dirty="0" smtClean="0"/>
              <a:t> nos limites territoriais do Município.</a:t>
            </a:r>
            <a:endParaRPr lang="pt-BR" sz="2200" dirty="0"/>
          </a:p>
        </p:txBody>
      </p:sp>
      <p:sp>
        <p:nvSpPr>
          <p:cNvPr id="4" name="Título 1"/>
          <p:cNvSpPr txBox="1">
            <a:spLocks/>
          </p:cNvSpPr>
          <p:nvPr/>
        </p:nvSpPr>
        <p:spPr>
          <a:xfrm>
            <a:off x="2115151" y="177490"/>
            <a:ext cx="7772400" cy="1152128"/>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ln>
            <a:solidFill>
              <a:srgbClr val="3366FF"/>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10000"/>
              </a:lnSpc>
              <a:spcBef>
                <a:spcPts val="0"/>
              </a:spcBef>
            </a:pPr>
            <a:r>
              <a:rPr lang="pt-BR" sz="4000" dirty="0" smtClean="0">
                <a:solidFill>
                  <a:srgbClr val="FF0000"/>
                </a:solidFill>
              </a:rPr>
              <a:t>Imunidades parlamentares dos vereadores</a:t>
            </a:r>
            <a:endParaRPr lang="pt-BR" sz="4000" dirty="0">
              <a:solidFill>
                <a:srgbClr val="FF0000"/>
              </a:solidFill>
            </a:endParaRPr>
          </a:p>
        </p:txBody>
      </p:sp>
      <p:pic>
        <p:nvPicPr>
          <p:cNvPr id="5" name="Picture 2" descr="http://www.recife.pe.leg.br/207x204xlogo.png.pagespeed.ic.AD3qIUd-K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0951" y="230020"/>
            <a:ext cx="1330534" cy="119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130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0535" y="1928388"/>
            <a:ext cx="11263265" cy="4248575"/>
          </a:xfrm>
        </p:spPr>
        <p:txBody>
          <a:bodyPr/>
          <a:lstStyle/>
          <a:p>
            <a:pPr marL="0" indent="0">
              <a:buNone/>
            </a:pPr>
            <a:r>
              <a:rPr lang="pt-BR" sz="2200" b="1" dirty="0" smtClean="0"/>
              <a:t>Como decidiu o</a:t>
            </a:r>
            <a:r>
              <a:rPr lang="pt-BR" sz="2200" b="1" dirty="0" smtClean="0">
                <a:solidFill>
                  <a:srgbClr val="FF0000"/>
                </a:solidFill>
              </a:rPr>
              <a:t> STF</a:t>
            </a:r>
            <a:r>
              <a:rPr lang="pt-BR" sz="2200" b="1" dirty="0"/>
              <a:t>?</a:t>
            </a:r>
            <a:endParaRPr lang="pt-BR" sz="2200" b="1" dirty="0" smtClean="0"/>
          </a:p>
          <a:p>
            <a:endParaRPr lang="pt-BR" sz="2200" dirty="0"/>
          </a:p>
          <a:p>
            <a:pPr algn="just"/>
            <a:r>
              <a:rPr lang="pt-BR" sz="2200" i="1" dirty="0"/>
              <a:t>O texto da atual Constituição, relativamente aos Vereadores, refere à inviolabilidade </a:t>
            </a:r>
            <a:r>
              <a:rPr lang="pt-BR" sz="2200" i="1" dirty="0">
                <a:solidFill>
                  <a:srgbClr val="FF0000"/>
                </a:solidFill>
              </a:rPr>
              <a:t>no exercício do mandato </a:t>
            </a:r>
            <a:r>
              <a:rPr lang="pt-BR" sz="2200" i="1" dirty="0"/>
              <a:t>e </a:t>
            </a:r>
            <a:r>
              <a:rPr lang="pt-BR" sz="2200" i="1" dirty="0">
                <a:solidFill>
                  <a:srgbClr val="FF0000"/>
                </a:solidFill>
              </a:rPr>
              <a:t>na circunscrição do Município</a:t>
            </a:r>
            <a:r>
              <a:rPr lang="pt-BR" sz="2200" i="1" dirty="0"/>
              <a:t>. Há necessidade, portanto, de se verificar a existência do nexo entre o mandato e as manifestações que ele faça na Câmara Municipal, ou fora dela, observados os limites do Município</a:t>
            </a:r>
            <a:r>
              <a:rPr lang="pt-BR" sz="2200" dirty="0" smtClean="0"/>
              <a:t>.</a:t>
            </a:r>
          </a:p>
          <a:p>
            <a:pPr marL="0" indent="0">
              <a:buNone/>
            </a:pPr>
            <a:r>
              <a:rPr lang="pt-BR" sz="1000" dirty="0" smtClean="0"/>
              <a:t>          [</a:t>
            </a:r>
            <a:r>
              <a:rPr lang="pt-BR" sz="1000" b="1" dirty="0">
                <a:hlinkClick r:id="rId2"/>
              </a:rPr>
              <a:t>HC 81.730</a:t>
            </a:r>
            <a:r>
              <a:rPr lang="pt-BR" sz="1000" dirty="0"/>
              <a:t>, rel. min. </a:t>
            </a:r>
            <a:r>
              <a:rPr lang="pt-BR" sz="1000" b="1" dirty="0"/>
              <a:t>Nelson Jobim</a:t>
            </a:r>
            <a:r>
              <a:rPr lang="pt-BR" sz="1000" dirty="0"/>
              <a:t>, j. 18-6-2002, 2ª T, </a:t>
            </a:r>
            <a:r>
              <a:rPr lang="pt-BR" sz="1000" i="1" dirty="0"/>
              <a:t>DJ</a:t>
            </a:r>
            <a:r>
              <a:rPr lang="pt-BR" sz="1000" dirty="0"/>
              <a:t> de 1º-8-2003.]</a:t>
            </a:r>
          </a:p>
        </p:txBody>
      </p:sp>
      <p:pic>
        <p:nvPicPr>
          <p:cNvPr id="4" name="Picture 2" descr="http://www.recife.pe.leg.br/207x204xlogo.png.pagespeed.ic.AD3qIUd-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0951" y="230020"/>
            <a:ext cx="1330534" cy="119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417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0919" y="1575304"/>
            <a:ext cx="11706329" cy="5197286"/>
          </a:xfrm>
        </p:spPr>
        <p:txBody>
          <a:bodyPr>
            <a:noAutofit/>
          </a:bodyPr>
          <a:lstStyle/>
          <a:p>
            <a:pPr marL="0" indent="0">
              <a:buNone/>
            </a:pPr>
            <a:r>
              <a:rPr lang="pt-BR" sz="2000" b="1" dirty="0" smtClean="0"/>
              <a:t>A Constituição Federal </a:t>
            </a:r>
            <a:r>
              <a:rPr lang="pt-BR" sz="2000" b="1" dirty="0" smtClean="0">
                <a:solidFill>
                  <a:srgbClr val="FF0000"/>
                </a:solidFill>
              </a:rPr>
              <a:t>NÃO</a:t>
            </a:r>
            <a:r>
              <a:rPr lang="pt-BR" sz="2000" b="1" dirty="0" smtClean="0"/>
              <a:t> prevê foro especial por prerrogativa de função aos vereadores. </a:t>
            </a:r>
            <a:endParaRPr lang="pt-BR" sz="2000" b="1" dirty="0"/>
          </a:p>
          <a:p>
            <a:pPr marL="0" indent="0">
              <a:buNone/>
            </a:pPr>
            <a:r>
              <a:rPr lang="pt-BR" sz="2000" b="1" dirty="0" smtClean="0"/>
              <a:t>Todavia, é assente no </a:t>
            </a:r>
            <a:r>
              <a:rPr lang="pt-BR" sz="2000" b="1" dirty="0" smtClean="0">
                <a:solidFill>
                  <a:srgbClr val="FF0000"/>
                </a:solidFill>
              </a:rPr>
              <a:t>STF </a:t>
            </a:r>
            <a:r>
              <a:rPr lang="pt-BR" sz="2000" b="1" dirty="0" smtClean="0"/>
              <a:t>que a </a:t>
            </a:r>
            <a:r>
              <a:rPr lang="pt-BR" sz="2000" b="1" i="1" u="sng" dirty="0" smtClean="0"/>
              <a:t>Constituição do Estado</a:t>
            </a:r>
            <a:r>
              <a:rPr lang="pt-BR" sz="2000" b="1" dirty="0" smtClean="0"/>
              <a:t> pode estabelecer competência originária ao Tribunal de Justiça para julgamento de crimes praticados por vereadores.</a:t>
            </a:r>
          </a:p>
          <a:p>
            <a:pPr marL="0" indent="0">
              <a:buNone/>
            </a:pPr>
            <a:endParaRPr lang="pt-BR" sz="2000" dirty="0" smtClean="0"/>
          </a:p>
          <a:p>
            <a:pPr marL="0" indent="0" algn="just">
              <a:buNone/>
            </a:pPr>
            <a:r>
              <a:rPr lang="pt-BR" sz="2000" dirty="0" smtClean="0"/>
              <a:t>Há </a:t>
            </a:r>
            <a:r>
              <a:rPr lang="pt-BR" sz="2000" dirty="0"/>
              <a:t>vários precedentes do Supremo Tribunal Federal que já declararam que o dispositivo de constituição estadual que estabelece prerrogativa de foro a vereador é constitucional e observa o princípio da </a:t>
            </a:r>
            <a:r>
              <a:rPr lang="pt-BR" sz="2000" dirty="0" smtClean="0"/>
              <a:t>simetria. </a:t>
            </a:r>
            <a:r>
              <a:rPr lang="pt-BR" sz="2000" dirty="0"/>
              <a:t>HC 74.125/PI, Min. Francisco Rezek, DJ 11.4.1997; RE 464.935, Min. Cezar </a:t>
            </a:r>
            <a:r>
              <a:rPr lang="pt-BR" sz="2000" dirty="0" err="1"/>
              <a:t>Peluso</a:t>
            </a:r>
            <a:r>
              <a:rPr lang="pt-BR" sz="2000" dirty="0"/>
              <a:t>, DJ 27.6.2008; RE 425.270, Min. Cezar </a:t>
            </a:r>
            <a:r>
              <a:rPr lang="pt-BR" sz="2000" dirty="0" err="1"/>
              <a:t>Peluso</a:t>
            </a:r>
            <a:r>
              <a:rPr lang="pt-BR" sz="2000" dirty="0"/>
              <a:t>, DJ 3.8.2009; RE 473.248, Min. Joaquim Barbosa, DJe-079 de 05/05/2008</a:t>
            </a:r>
            <a:r>
              <a:rPr lang="pt-BR" sz="2000" dirty="0" smtClean="0"/>
              <a:t>.</a:t>
            </a:r>
            <a:endParaRPr lang="pt-BR" sz="2000" dirty="0"/>
          </a:p>
          <a:p>
            <a:pPr marL="0" indent="0">
              <a:buNone/>
            </a:pPr>
            <a:endParaRPr lang="pt-BR" sz="2000" dirty="0" smtClean="0"/>
          </a:p>
          <a:p>
            <a:pPr marL="0" indent="0" algn="just">
              <a:buNone/>
            </a:pPr>
            <a:r>
              <a:rPr lang="pt-BR" sz="2000" dirty="0" smtClean="0"/>
              <a:t>No entanto, o STF afasta a possibilidade de a constituição estadual estender o foro por prerrogativa de função aos crimes dolosos contra a vida, pois a competência do Júri é decorrência da Constituição Federal.</a:t>
            </a:r>
            <a:endParaRPr lang="pt-BR" sz="2000" dirty="0"/>
          </a:p>
          <a:p>
            <a:pPr marL="0" indent="0" fontAlgn="t">
              <a:buNone/>
            </a:pPr>
            <a:endParaRPr lang="pt-BR" sz="2000" b="1" dirty="0"/>
          </a:p>
          <a:p>
            <a:pPr marL="0" indent="0" fontAlgn="t">
              <a:buNone/>
            </a:pPr>
            <a:r>
              <a:rPr lang="pt-BR" sz="2000" b="1" dirty="0" smtClean="0">
                <a:solidFill>
                  <a:schemeClr val="accent1">
                    <a:lumMod val="75000"/>
                  </a:schemeClr>
                </a:solidFill>
              </a:rPr>
              <a:t>Súmula </a:t>
            </a:r>
            <a:r>
              <a:rPr lang="pt-BR" sz="2000" b="1" dirty="0">
                <a:solidFill>
                  <a:schemeClr val="accent1">
                    <a:lumMod val="75000"/>
                  </a:schemeClr>
                </a:solidFill>
              </a:rPr>
              <a:t>Vinculante 45</a:t>
            </a:r>
          </a:p>
          <a:p>
            <a:pPr algn="just" fontAlgn="t"/>
            <a:r>
              <a:rPr lang="pt-BR" sz="2000" dirty="0"/>
              <a:t>A competência constitucional do Tribunal do Júri prevalece sobre o foro por prerrogativa de função estabelecido exclusivamente pela Constituição Estadual.</a:t>
            </a:r>
          </a:p>
        </p:txBody>
      </p:sp>
      <p:sp>
        <p:nvSpPr>
          <p:cNvPr id="4" name="Título 1"/>
          <p:cNvSpPr txBox="1">
            <a:spLocks/>
          </p:cNvSpPr>
          <p:nvPr/>
        </p:nvSpPr>
        <p:spPr>
          <a:xfrm>
            <a:off x="2115151" y="177490"/>
            <a:ext cx="7772400" cy="881765"/>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ln>
            <a:solidFill>
              <a:srgbClr val="3366FF"/>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10000"/>
              </a:lnSpc>
              <a:spcBef>
                <a:spcPts val="0"/>
              </a:spcBef>
            </a:pPr>
            <a:r>
              <a:rPr lang="pt-BR" sz="4000" dirty="0" smtClean="0">
                <a:solidFill>
                  <a:srgbClr val="FF0000"/>
                </a:solidFill>
              </a:rPr>
              <a:t>Prerrogativa de foro</a:t>
            </a:r>
            <a:endParaRPr lang="pt-BR" sz="4000" dirty="0">
              <a:solidFill>
                <a:srgbClr val="FF0000"/>
              </a:solidFill>
            </a:endParaRPr>
          </a:p>
        </p:txBody>
      </p:sp>
      <p:pic>
        <p:nvPicPr>
          <p:cNvPr id="5" name="Picture 2" descr="http://www.recife.pe.leg.br/207x204xlogo.png.pagespeed.ic.AD3qIUd-K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0951" y="230020"/>
            <a:ext cx="1330534" cy="119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170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 y="1530036"/>
            <a:ext cx="11968680" cy="5133314"/>
          </a:xfrm>
        </p:spPr>
        <p:txBody>
          <a:bodyPr>
            <a:normAutofit/>
          </a:bodyPr>
          <a:lstStyle/>
          <a:p>
            <a:pPr marL="0" indent="0" algn="just">
              <a:buNone/>
            </a:pPr>
            <a:r>
              <a:rPr lang="pt-BR" sz="2400" b="1" dirty="0" smtClean="0"/>
              <a:t>IX </a:t>
            </a:r>
            <a:r>
              <a:rPr lang="pt-BR" sz="2400" b="1" dirty="0"/>
              <a:t>- proibições e incompatibilidades, no exercício da vereança, similares, no que couber, ao disposto nesta Constituição para os membros do Congresso Nacional e, na Constituição do respectivo Estado, para os membros da Assembleia Legislativa; </a:t>
            </a:r>
            <a:endParaRPr lang="pt-BR" sz="2400" b="1" dirty="0" smtClean="0"/>
          </a:p>
          <a:p>
            <a:pPr marL="0" indent="0" algn="just">
              <a:buNone/>
            </a:pPr>
            <a:endParaRPr lang="pt-BR" sz="2400" b="1" dirty="0" smtClean="0"/>
          </a:p>
          <a:p>
            <a:pPr marL="0" indent="0" algn="just">
              <a:buNone/>
            </a:pPr>
            <a:r>
              <a:rPr lang="pt-BR" sz="2400" b="1" dirty="0" smtClean="0">
                <a:solidFill>
                  <a:srgbClr val="FF0000"/>
                </a:solidFill>
              </a:rPr>
              <a:t>STF</a:t>
            </a:r>
            <a:endParaRPr lang="pt-BR" sz="2400" b="1" dirty="0">
              <a:solidFill>
                <a:srgbClr val="FF0000"/>
              </a:solidFill>
            </a:endParaRPr>
          </a:p>
          <a:p>
            <a:pPr marL="0" indent="0" algn="just">
              <a:buNone/>
            </a:pPr>
            <a:r>
              <a:rPr lang="pt-BR" sz="2400" i="1" dirty="0"/>
              <a:t>Em virtude do disposto no art. 29, IX, da Constituição, a lei orgânica municipal deve guardar, no que couber, correspondência com o modelo federal acerca das proibições e incompatibilidades dos </a:t>
            </a:r>
            <a:r>
              <a:rPr lang="pt-BR" sz="2400" i="1" dirty="0" smtClean="0"/>
              <a:t>vereadores.</a:t>
            </a:r>
          </a:p>
          <a:p>
            <a:pPr marL="0" indent="0" algn="just">
              <a:buNone/>
            </a:pPr>
            <a:r>
              <a:rPr lang="es-ES" sz="2400" dirty="0"/>
              <a:t>[</a:t>
            </a:r>
            <a:r>
              <a:rPr lang="es-ES" sz="2400" b="1" dirty="0">
                <a:hlinkClick r:id="rId2"/>
              </a:rPr>
              <a:t>RE 497.554</a:t>
            </a:r>
            <a:r>
              <a:rPr lang="es-ES" sz="2400" dirty="0"/>
              <a:t>, </a:t>
            </a:r>
            <a:r>
              <a:rPr lang="es-ES" sz="2400" dirty="0" err="1"/>
              <a:t>rel.</a:t>
            </a:r>
            <a:r>
              <a:rPr lang="es-ES" sz="2400" dirty="0"/>
              <a:t> min. </a:t>
            </a:r>
            <a:r>
              <a:rPr lang="es-ES" sz="2400" b="1" dirty="0"/>
              <a:t>Ricardo </a:t>
            </a:r>
            <a:r>
              <a:rPr lang="es-ES" sz="2400" b="1" dirty="0" err="1"/>
              <a:t>Lewandowski</a:t>
            </a:r>
            <a:r>
              <a:rPr lang="es-ES" sz="2400" dirty="0"/>
              <a:t>, j. 27-4-2010, 1ª T, </a:t>
            </a:r>
            <a:r>
              <a:rPr lang="es-ES" sz="2400" i="1" dirty="0"/>
              <a:t>DJE </a:t>
            </a:r>
            <a:r>
              <a:rPr lang="es-ES" sz="2400" dirty="0"/>
              <a:t>de 14-5-2010</a:t>
            </a:r>
            <a:r>
              <a:rPr lang="es-ES" sz="2400" dirty="0" smtClean="0"/>
              <a:t>.]</a:t>
            </a:r>
          </a:p>
          <a:p>
            <a:pPr marL="0" indent="0" algn="just">
              <a:buNone/>
            </a:pPr>
            <a:endParaRPr lang="es-ES" sz="2400" dirty="0"/>
          </a:p>
          <a:p>
            <a:pPr marL="0" indent="0" algn="just">
              <a:buNone/>
            </a:pPr>
            <a:r>
              <a:rPr lang="es-ES" sz="2400" dirty="0" smtClean="0"/>
              <a:t>Proibições e incompatibilidades para os membros do Congresso Nacional previstos na CF/88:</a:t>
            </a:r>
          </a:p>
          <a:p>
            <a:pPr marL="0" indent="0" algn="just">
              <a:buNone/>
            </a:pPr>
            <a:endParaRPr lang="es-ES" dirty="0" smtClean="0"/>
          </a:p>
          <a:p>
            <a:pPr marL="0" indent="0" algn="just">
              <a:buNone/>
            </a:pPr>
            <a:endParaRPr lang="pt-BR" sz="1000" dirty="0"/>
          </a:p>
        </p:txBody>
      </p:sp>
      <p:sp>
        <p:nvSpPr>
          <p:cNvPr id="4" name="Título 1"/>
          <p:cNvSpPr txBox="1">
            <a:spLocks/>
          </p:cNvSpPr>
          <p:nvPr/>
        </p:nvSpPr>
        <p:spPr>
          <a:xfrm>
            <a:off x="2115151" y="159384"/>
            <a:ext cx="7772400" cy="80933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ln>
            <a:solidFill>
              <a:srgbClr val="3366FF"/>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10000"/>
              </a:lnSpc>
              <a:spcBef>
                <a:spcPts val="0"/>
              </a:spcBef>
            </a:pPr>
            <a:r>
              <a:rPr lang="pt-BR" sz="4000" dirty="0" smtClean="0">
                <a:solidFill>
                  <a:srgbClr val="FF0000"/>
                </a:solidFill>
              </a:rPr>
              <a:t>Proibições e incompatibilidades</a:t>
            </a:r>
            <a:endParaRPr lang="pt-BR" sz="4000" dirty="0">
              <a:solidFill>
                <a:srgbClr val="FF0000"/>
              </a:solidFill>
            </a:endParaRPr>
          </a:p>
        </p:txBody>
      </p:sp>
      <p:pic>
        <p:nvPicPr>
          <p:cNvPr id="5" name="Picture 2" descr="http://www.recife.pe.leg.br/207x204xlogo.png.pagespeed.ic.AD3qIUd-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0951" y="230020"/>
            <a:ext cx="1330534" cy="119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340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07406" y="1674891"/>
            <a:ext cx="11534115" cy="5027173"/>
          </a:xfrm>
        </p:spPr>
        <p:txBody>
          <a:bodyPr>
            <a:normAutofit fontScale="92500" lnSpcReduction="20000"/>
          </a:bodyPr>
          <a:lstStyle/>
          <a:p>
            <a:pPr marL="0" indent="0">
              <a:buNone/>
            </a:pPr>
            <a:r>
              <a:rPr lang="pt-BR" sz="2400" dirty="0"/>
              <a:t>Art. 54. Os Deputados e Senadores não poderão:</a:t>
            </a:r>
          </a:p>
          <a:p>
            <a:pPr marL="0" indent="0">
              <a:buNone/>
            </a:pPr>
            <a:r>
              <a:rPr lang="pt-BR" sz="2400" dirty="0"/>
              <a:t>I - desde a expedição do diploma:</a:t>
            </a:r>
          </a:p>
          <a:p>
            <a:pPr marL="0" indent="0">
              <a:buNone/>
            </a:pPr>
            <a:r>
              <a:rPr lang="pt-BR" sz="2400" dirty="0"/>
              <a:t>a) firmar ou manter contrato com pessoa jurídica de direito público, autarquia, empresa pública, sociedade de economia mista ou empresa concessionária de serviço público, salvo quando o contrato obedecer a cláusulas uniformes;</a:t>
            </a:r>
          </a:p>
          <a:p>
            <a:pPr marL="0" indent="0">
              <a:buNone/>
            </a:pPr>
            <a:r>
              <a:rPr lang="pt-BR" sz="2400" dirty="0"/>
              <a:t>b) aceitar ou exercer cargo, função ou emprego remunerado, inclusive os de que sejam demissíveis "ad nutum", nas entidades constantes da alínea anterior;</a:t>
            </a:r>
          </a:p>
          <a:p>
            <a:pPr marL="0" indent="0" algn="just">
              <a:buNone/>
            </a:pPr>
            <a:endParaRPr lang="pt-BR" sz="2400" dirty="0" smtClean="0"/>
          </a:p>
          <a:p>
            <a:pPr marL="0" indent="0" algn="just">
              <a:buNone/>
            </a:pPr>
            <a:r>
              <a:rPr lang="pt-BR" sz="2400" dirty="0" smtClean="0"/>
              <a:t>II </a:t>
            </a:r>
            <a:r>
              <a:rPr lang="pt-BR" sz="2400" dirty="0"/>
              <a:t>- desde a posse:</a:t>
            </a:r>
          </a:p>
          <a:p>
            <a:pPr marL="0" indent="0" algn="just">
              <a:buNone/>
            </a:pPr>
            <a:r>
              <a:rPr lang="pt-BR" sz="2400" dirty="0"/>
              <a:t>a) ser proprietários, controladores ou diretores de empresa que goze de favor decorrente de contrato com pessoa jurídica de direito público, ou nela exercer função remunerada;</a:t>
            </a:r>
          </a:p>
          <a:p>
            <a:pPr marL="0" indent="0" algn="just">
              <a:buNone/>
            </a:pPr>
            <a:r>
              <a:rPr lang="pt-BR" sz="2400" dirty="0"/>
              <a:t>b) ocupar cargo ou função de que sejam demissíveis "ad nutum", nas entidades referidas no inciso I, "a";</a:t>
            </a:r>
          </a:p>
          <a:p>
            <a:pPr marL="0" indent="0" algn="just">
              <a:buNone/>
            </a:pPr>
            <a:r>
              <a:rPr lang="pt-BR" sz="2400" dirty="0"/>
              <a:t>c) patrocinar causa em que seja interessada qualquer das entidades a que se refere</a:t>
            </a:r>
            <a:r>
              <a:rPr lang="pt-BR" sz="2200" dirty="0"/>
              <a:t> o inciso I, "a";</a:t>
            </a:r>
          </a:p>
          <a:p>
            <a:pPr marL="0" indent="0" algn="just">
              <a:buNone/>
            </a:pPr>
            <a:r>
              <a:rPr lang="pt-BR" sz="2200" dirty="0"/>
              <a:t>d) ser titulares de mais de um cargo ou mandato público eletivo.</a:t>
            </a:r>
          </a:p>
        </p:txBody>
      </p:sp>
      <p:pic>
        <p:nvPicPr>
          <p:cNvPr id="4" name="Picture 2" descr="http://www.recife.pe.leg.br/207x204xlogo.png.pagespeed.ic.AD3qIUd-K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0951" y="211913"/>
            <a:ext cx="1330534" cy="119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536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5180" y="170078"/>
            <a:ext cx="11953775" cy="6687921"/>
          </a:xfrm>
        </p:spPr>
        <p:txBody>
          <a:bodyPr>
            <a:normAutofit lnSpcReduction="10000"/>
          </a:bodyPr>
          <a:lstStyle/>
          <a:p>
            <a:endParaRPr lang="pt-BR" sz="1900" b="1" dirty="0" smtClean="0"/>
          </a:p>
          <a:p>
            <a:pPr marL="0" indent="0">
              <a:buNone/>
            </a:pPr>
            <a:r>
              <a:rPr lang="pt-BR" sz="1900" b="1" dirty="0" smtClean="0">
                <a:solidFill>
                  <a:srgbClr val="FF0000"/>
                </a:solidFill>
              </a:rPr>
              <a:t>Por força do art. 29, inc. IX, da CF/88, é norma de reprodução obrigatória pelas leis orgânicas municipais</a:t>
            </a:r>
            <a:endParaRPr lang="pt-BR" sz="1900" b="1" dirty="0">
              <a:solidFill>
                <a:srgbClr val="FF0000"/>
              </a:solidFill>
            </a:endParaRPr>
          </a:p>
          <a:p>
            <a:pPr marL="0" indent="0">
              <a:buNone/>
            </a:pPr>
            <a:endParaRPr lang="pt-BR" sz="1900" b="1" dirty="0" smtClean="0"/>
          </a:p>
          <a:p>
            <a:r>
              <a:rPr lang="pt-BR" sz="1900" b="1" dirty="0" smtClean="0"/>
              <a:t>Art</a:t>
            </a:r>
            <a:r>
              <a:rPr lang="pt-BR" sz="1900" b="1" dirty="0"/>
              <a:t>. 41</a:t>
            </a:r>
            <a:r>
              <a:rPr lang="pt-BR" sz="1900" dirty="0"/>
              <a:t> O Vereador não poderá:</a:t>
            </a:r>
            <a:br>
              <a:rPr lang="pt-BR" sz="1900" dirty="0"/>
            </a:br>
            <a:r>
              <a:rPr lang="pt-BR" sz="1900" dirty="0"/>
              <a:t/>
            </a:r>
            <a:br>
              <a:rPr lang="pt-BR" sz="1900" dirty="0"/>
            </a:br>
            <a:r>
              <a:rPr lang="pt-BR" sz="1900" dirty="0"/>
              <a:t>I - desde a expedição do diploma:</a:t>
            </a:r>
            <a:br>
              <a:rPr lang="pt-BR" sz="1900" dirty="0"/>
            </a:br>
            <a:r>
              <a:rPr lang="pt-BR" sz="1900" dirty="0"/>
              <a:t/>
            </a:r>
            <a:br>
              <a:rPr lang="pt-BR" sz="1900" dirty="0"/>
            </a:br>
            <a:r>
              <a:rPr lang="pt-BR" sz="1900" dirty="0"/>
              <a:t>a) firmar ou manter contrato com pessoa jurídica de direito público, autarquia, empresa pública, sociedade de economia mista, fundações instituídas ou mantidas pelo poder público, ou empresa concessionária de serviço público, salvo quando o contrato obedecer a cláusulas uniforme;</a:t>
            </a:r>
            <a:br>
              <a:rPr lang="pt-BR" sz="1900" dirty="0"/>
            </a:br>
            <a:r>
              <a:rPr lang="pt-BR" sz="1900" dirty="0"/>
              <a:t>b) aceitar e tomar posse em cargo, função ou emprego remunerado, inclusive os de livre exoneração, nas entidades constantes da alínea anterior.</a:t>
            </a:r>
            <a:br>
              <a:rPr lang="pt-BR" sz="1900" dirty="0"/>
            </a:br>
            <a:r>
              <a:rPr lang="pt-BR" sz="1900" dirty="0"/>
              <a:t/>
            </a:r>
            <a:br>
              <a:rPr lang="pt-BR" sz="1900" dirty="0"/>
            </a:br>
            <a:r>
              <a:rPr lang="pt-BR" sz="1900" dirty="0"/>
              <a:t>II - desde a posse:</a:t>
            </a:r>
            <a:br>
              <a:rPr lang="pt-BR" sz="1900" dirty="0"/>
            </a:br>
            <a:r>
              <a:rPr lang="pt-BR" sz="1900" dirty="0"/>
              <a:t/>
            </a:r>
            <a:br>
              <a:rPr lang="pt-BR" sz="1900" dirty="0"/>
            </a:br>
            <a:r>
              <a:rPr lang="pt-BR" sz="1900" dirty="0"/>
              <a:t>a) ser proprietário, controlador ou diretor de empresa que goze de favor decorrente de contrato com pessoa jurídica de direito público, ou nela exercer função remunerada;</a:t>
            </a:r>
            <a:br>
              <a:rPr lang="pt-BR" sz="1900" dirty="0"/>
            </a:br>
            <a:r>
              <a:rPr lang="pt-BR" sz="1900" dirty="0"/>
              <a:t>b) ocupar cargo ou função de livre exoneração nas entidades referidas no inciso I, a;</a:t>
            </a:r>
            <a:br>
              <a:rPr lang="pt-BR" sz="1900" dirty="0"/>
            </a:br>
            <a:r>
              <a:rPr lang="pt-BR" sz="1900" dirty="0"/>
              <a:t>c) patrocinar causa em que seja interessada qualquer das entidades a que se refere o inciso I, a;</a:t>
            </a:r>
            <a:br>
              <a:rPr lang="pt-BR" sz="1900" dirty="0"/>
            </a:br>
            <a:r>
              <a:rPr lang="pt-BR" sz="1900" dirty="0"/>
              <a:t>d) ser titular de mais de um cargo ou mandato público eletivo</a:t>
            </a:r>
            <a:r>
              <a:rPr lang="pt-BR" sz="1900" dirty="0" smtClean="0"/>
              <a:t>.</a:t>
            </a:r>
          </a:p>
          <a:p>
            <a:endParaRPr lang="pt-BR" sz="1900" dirty="0"/>
          </a:p>
          <a:p>
            <a:pPr marL="0" indent="0">
              <a:buNone/>
            </a:pPr>
            <a:r>
              <a:rPr lang="pt-BR" sz="1900" dirty="0" smtClean="0"/>
              <a:t> Obs.: A Constituição do Estado de Pernambuco, em seu art. 9º, adota esse mesmo modelo quanto às proibições e incompatibilidades para os deputados estaduais.</a:t>
            </a:r>
          </a:p>
          <a:p>
            <a:pPr marL="0" indent="0">
              <a:buNone/>
            </a:pPr>
            <a:endParaRPr lang="pt-BR" sz="1900" dirty="0"/>
          </a:p>
        </p:txBody>
      </p:sp>
      <p:pic>
        <p:nvPicPr>
          <p:cNvPr id="4" name="Picture 2" descr="http://www.recife.pe.leg.br/207x204xlogo.png.pagespeed.ic.AD3qIUd-K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0662" y="248127"/>
            <a:ext cx="1330534" cy="119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132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2927648" y="1988840"/>
            <a:ext cx="6668814" cy="27138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pt-BR" sz="2800" b="1" dirty="0" smtClean="0">
                <a:solidFill>
                  <a:srgbClr val="FF0000"/>
                </a:solidFill>
                <a:latin typeface="Arial" panose="020B0604020202020204" pitchFamily="34" charset="0"/>
                <a:cs typeface="Arial" panose="020B0604020202020204" pitchFamily="34" charset="0"/>
              </a:rPr>
              <a:t>Procuradoria </a:t>
            </a:r>
            <a:r>
              <a:rPr lang="pt-BR" sz="2800" b="1" dirty="0">
                <a:solidFill>
                  <a:srgbClr val="FF0000"/>
                </a:solidFill>
                <a:latin typeface="Arial" panose="020B0604020202020204" pitchFamily="34" charset="0"/>
                <a:cs typeface="Arial" panose="020B0604020202020204" pitchFamily="34" charset="0"/>
              </a:rPr>
              <a:t>Legislativa</a:t>
            </a:r>
          </a:p>
          <a:p>
            <a:pPr marL="0" indent="0" algn="ctr">
              <a:buNone/>
            </a:pPr>
            <a:endParaRPr lang="pt-BR" sz="2800" dirty="0">
              <a:solidFill>
                <a:prstClr val="black"/>
              </a:solidFill>
              <a:latin typeface="Arial" panose="020B0604020202020204" pitchFamily="34" charset="0"/>
              <a:cs typeface="Arial" panose="020B0604020202020204" pitchFamily="34" charset="0"/>
            </a:endParaRPr>
          </a:p>
          <a:p>
            <a:pPr marL="0" indent="0" algn="ctr">
              <a:buNone/>
            </a:pPr>
            <a:r>
              <a:rPr lang="pt-BR" sz="2800" dirty="0">
                <a:solidFill>
                  <a:prstClr val="black"/>
                </a:solidFill>
                <a:latin typeface="Arial" panose="020B0604020202020204" pitchFamily="34" charset="0"/>
                <a:cs typeface="Arial" panose="020B0604020202020204" pitchFamily="34" charset="0"/>
              </a:rPr>
              <a:t>Fone: </a:t>
            </a:r>
            <a:r>
              <a:rPr lang="pt-BR" sz="2800" dirty="0" smtClean="0">
                <a:solidFill>
                  <a:prstClr val="black"/>
                </a:solidFill>
                <a:latin typeface="Arial" panose="020B0604020202020204" pitchFamily="34" charset="0"/>
                <a:cs typeface="Arial" panose="020B0604020202020204" pitchFamily="34" charset="0"/>
              </a:rPr>
              <a:t>3301-1265</a:t>
            </a:r>
            <a:endParaRPr lang="pt-BR" sz="2800" dirty="0">
              <a:solidFill>
                <a:prstClr val="black"/>
              </a:solidFill>
              <a:latin typeface="Arial" panose="020B0604020202020204" pitchFamily="34" charset="0"/>
              <a:cs typeface="Arial" panose="020B0604020202020204" pitchFamily="34" charset="0"/>
            </a:endParaRPr>
          </a:p>
          <a:p>
            <a:pPr marL="0" indent="0" algn="ctr">
              <a:buNone/>
            </a:pPr>
            <a:r>
              <a:rPr lang="pt-BR" sz="2800" u="sng" dirty="0" smtClean="0">
                <a:solidFill>
                  <a:prstClr val="black"/>
                </a:solidFill>
                <a:latin typeface="Arial" panose="020B0604020202020204" pitchFamily="34" charset="0"/>
                <a:cs typeface="Arial" panose="020B0604020202020204" pitchFamily="34" charset="0"/>
                <a:hlinkClick r:id="rId2"/>
              </a:rPr>
              <a:t>procuradorialegislativa.cmr@gmail.com</a:t>
            </a:r>
            <a:endParaRPr lang="pt-BR" sz="2800" dirty="0">
              <a:solidFill>
                <a:prstClr val="black"/>
              </a:solidFill>
              <a:latin typeface="Arial" panose="020B0604020202020204" pitchFamily="34" charset="0"/>
              <a:cs typeface="Arial" panose="020B0604020202020204" pitchFamily="34" charset="0"/>
            </a:endParaRPr>
          </a:p>
          <a:p>
            <a:pPr marL="0" indent="0" algn="ctr">
              <a:buNone/>
            </a:pPr>
            <a:endParaRPr lang="pt-BR" sz="2800" dirty="0">
              <a:solidFill>
                <a:prstClr val="black"/>
              </a:solidFill>
            </a:endParaRPr>
          </a:p>
        </p:txBody>
      </p:sp>
      <p:pic>
        <p:nvPicPr>
          <p:cNvPr id="5" name="Picture 2" descr="http://www.bombinhas.com/wp-content/uploads/2014/07/arro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888" y="4137958"/>
            <a:ext cx="2520280" cy="2520281"/>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a:spLocks noGrp="1"/>
          </p:cNvSpPr>
          <p:nvPr>
            <p:ph type="title"/>
          </p:nvPr>
        </p:nvSpPr>
        <p:spPr>
          <a:xfrm>
            <a:off x="1981200" y="274638"/>
            <a:ext cx="6923112" cy="1143000"/>
          </a:xfrm>
        </p:spPr>
        <p:style>
          <a:lnRef idx="1">
            <a:schemeClr val="accent1"/>
          </a:lnRef>
          <a:fillRef idx="2">
            <a:schemeClr val="accent1"/>
          </a:fillRef>
          <a:effectRef idx="1">
            <a:schemeClr val="accent1"/>
          </a:effectRef>
          <a:fontRef idx="minor">
            <a:schemeClr val="dk1"/>
          </a:fontRef>
        </p:style>
        <p:txBody>
          <a:bodyPr/>
          <a:lstStyle/>
          <a:p>
            <a:r>
              <a:rPr lang="pt-BR" dirty="0" smtClean="0">
                <a:solidFill>
                  <a:schemeClr val="tx1"/>
                </a:solidFill>
              </a:rPr>
              <a:t>Contato</a:t>
            </a:r>
            <a:endParaRPr lang="pt-BR" dirty="0">
              <a:solidFill>
                <a:schemeClr val="tx1"/>
              </a:solidFill>
            </a:endParaRPr>
          </a:p>
        </p:txBody>
      </p:sp>
      <p:pic>
        <p:nvPicPr>
          <p:cNvPr id="10" name="Picture 2" descr="http://www.recife.pe.leg.br/207x204xlogo.png.pagespeed.ic.AD3qIUd-K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3546" y="129394"/>
            <a:ext cx="1307192" cy="1288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23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sz="2200" dirty="0"/>
              <a:t>Art. 18. A organização político-administrativa da República Federativa do Brasil compreende a União, os Estados, o Distrito Federal e os Municípios</a:t>
            </a:r>
            <a:r>
              <a:rPr lang="pt-BR" sz="2200" dirty="0" smtClean="0"/>
              <a:t>, todos </a:t>
            </a:r>
            <a:r>
              <a:rPr lang="pt-BR" sz="2200" dirty="0"/>
              <a:t>autônomos, nos termos desta Constituição</a:t>
            </a:r>
            <a:r>
              <a:rPr lang="pt-BR" sz="2200" dirty="0" smtClean="0"/>
              <a:t>.</a:t>
            </a:r>
          </a:p>
          <a:p>
            <a:pPr algn="just"/>
            <a:endParaRPr lang="pt-BR" dirty="0"/>
          </a:p>
          <a:p>
            <a:r>
              <a:rPr lang="pt-BR" sz="2200" dirty="0" smtClean="0"/>
              <a:t>Não há hierarquia entre os entes federativos, mas sim distribuição de competências.</a:t>
            </a:r>
            <a:endParaRPr lang="pt-BR" sz="2200" dirty="0"/>
          </a:p>
          <a:p>
            <a:pPr algn="just"/>
            <a:r>
              <a:rPr lang="pt-BR" sz="2200" dirty="0" smtClean="0"/>
              <a:t>No Brasil, os Municípios possuem âmbitos exclusivos de competência política e legislativa.</a:t>
            </a:r>
          </a:p>
          <a:p>
            <a:pPr marL="0" indent="0" algn="just">
              <a:buNone/>
            </a:pPr>
            <a:endParaRPr lang="pt-BR" sz="2200" dirty="0"/>
          </a:p>
        </p:txBody>
      </p:sp>
      <p:pic>
        <p:nvPicPr>
          <p:cNvPr id="4" name="Picture 2" descr="http://www.recife.pe.leg.br/207x204xlogo.png.pagespeed.ic.AD3qIUd-K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1544" y="230188"/>
            <a:ext cx="1095885" cy="10800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2032000" y="309017"/>
            <a:ext cx="7772400" cy="1152128"/>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ln>
            <a:solidFill>
              <a:srgbClr val="3366FF"/>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10000"/>
              </a:lnSpc>
              <a:spcBef>
                <a:spcPts val="0"/>
              </a:spcBef>
            </a:pPr>
            <a:r>
              <a:rPr lang="pt-BR" sz="4000" dirty="0" smtClean="0">
                <a:solidFill>
                  <a:srgbClr val="FF0000"/>
                </a:solidFill>
              </a:rPr>
              <a:t>Constituição Federal</a:t>
            </a:r>
            <a:endParaRPr lang="pt-BR" sz="4000" dirty="0">
              <a:solidFill>
                <a:srgbClr val="FF0000"/>
              </a:solidFill>
            </a:endParaRPr>
          </a:p>
        </p:txBody>
      </p:sp>
    </p:spTree>
    <p:extLst>
      <p:ext uri="{BB962C8B-B14F-4D97-AF65-F5344CB8AC3E}">
        <p14:creationId xmlns:p14="http://schemas.microsoft.com/office/powerpoint/2010/main" val="1785918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89299" y="1611516"/>
            <a:ext cx="11642756" cy="5164667"/>
          </a:xfrm>
        </p:spPr>
        <p:txBody>
          <a:bodyPr>
            <a:normAutofit/>
          </a:bodyPr>
          <a:lstStyle/>
          <a:p>
            <a:pPr marL="0" indent="0">
              <a:buNone/>
            </a:pPr>
            <a:endParaRPr lang="pt-BR" sz="2000" dirty="0" smtClean="0"/>
          </a:p>
          <a:p>
            <a:pPr marL="0" indent="0">
              <a:buNone/>
            </a:pPr>
            <a:r>
              <a:rPr lang="pt-BR" sz="2200" dirty="0" smtClean="0"/>
              <a:t>Art</a:t>
            </a:r>
            <a:r>
              <a:rPr lang="pt-BR" sz="2200" dirty="0"/>
              <a:t>. 30. Compete aos Municípios</a:t>
            </a:r>
            <a:r>
              <a:rPr lang="pt-BR" sz="2200" dirty="0" smtClean="0"/>
              <a:t>: (</a:t>
            </a:r>
            <a:r>
              <a:rPr lang="pt-BR" sz="2200" dirty="0" smtClean="0">
                <a:solidFill>
                  <a:srgbClr val="FF0000"/>
                </a:solidFill>
              </a:rPr>
              <a:t>art. 6º da LOR</a:t>
            </a:r>
            <a:r>
              <a:rPr lang="pt-BR" sz="2200" dirty="0" smtClean="0"/>
              <a:t>)</a:t>
            </a:r>
            <a:endParaRPr lang="pt-BR" sz="2200" dirty="0"/>
          </a:p>
          <a:p>
            <a:pPr marL="0" indent="0">
              <a:buNone/>
            </a:pPr>
            <a:endParaRPr lang="pt-BR" sz="2200" dirty="0" smtClean="0"/>
          </a:p>
          <a:p>
            <a:pPr marL="0" indent="0">
              <a:buNone/>
            </a:pPr>
            <a:r>
              <a:rPr lang="pt-BR" sz="2200" dirty="0" smtClean="0"/>
              <a:t>I </a:t>
            </a:r>
            <a:r>
              <a:rPr lang="pt-BR" sz="2200" dirty="0"/>
              <a:t>- legislar sobre assuntos de interesse local</a:t>
            </a:r>
            <a:r>
              <a:rPr lang="pt-BR" sz="2200" dirty="0" smtClean="0"/>
              <a:t>;</a:t>
            </a:r>
          </a:p>
          <a:p>
            <a:pPr marL="0" indent="0">
              <a:buNone/>
            </a:pPr>
            <a:r>
              <a:rPr lang="pt-BR" sz="2200" dirty="0"/>
              <a:t>II - suplementar a legislação federal e a estadual no que couber;</a:t>
            </a:r>
            <a:br>
              <a:rPr lang="pt-BR" sz="2200" dirty="0"/>
            </a:br>
            <a:endParaRPr lang="pt-BR" sz="2200" dirty="0"/>
          </a:p>
          <a:p>
            <a:pPr marL="0" indent="0">
              <a:buNone/>
            </a:pPr>
            <a:r>
              <a:rPr lang="pt-BR" sz="2200" dirty="0" smtClean="0"/>
              <a:t>O que se entende por “</a:t>
            </a:r>
            <a:r>
              <a:rPr lang="pt-BR" sz="2200" b="1" u="sng" dirty="0" smtClean="0">
                <a:solidFill>
                  <a:srgbClr val="FF0000"/>
                </a:solidFill>
              </a:rPr>
              <a:t>interesse local</a:t>
            </a:r>
            <a:r>
              <a:rPr lang="pt-BR" sz="2200" dirty="0" smtClean="0"/>
              <a:t>”?</a:t>
            </a:r>
          </a:p>
          <a:p>
            <a:pPr marL="914400" lvl="2" indent="0">
              <a:buNone/>
            </a:pPr>
            <a:endParaRPr lang="pt-BR" sz="2200" dirty="0" smtClean="0"/>
          </a:p>
          <a:p>
            <a:pPr lvl="2"/>
            <a:r>
              <a:rPr lang="pt-BR" sz="2200" dirty="0" smtClean="0"/>
              <a:t>Peculiar interesse;</a:t>
            </a:r>
          </a:p>
          <a:p>
            <a:pPr lvl="2"/>
            <a:r>
              <a:rPr lang="pt-BR" sz="2200" dirty="0" smtClean="0"/>
              <a:t>Interesse predominantemente local – aquele que, embora não exclusivo, interesse predominantemente ao Município.</a:t>
            </a:r>
          </a:p>
          <a:p>
            <a:pPr marL="0" indent="0">
              <a:buNone/>
            </a:pPr>
            <a:endParaRPr lang="pt-BR" sz="2200" dirty="0" smtClean="0"/>
          </a:p>
          <a:p>
            <a:pPr marL="0" indent="0">
              <a:buNone/>
            </a:pPr>
            <a:endParaRPr lang="pt-BR" sz="2200" dirty="0" smtClean="0"/>
          </a:p>
        </p:txBody>
      </p:sp>
      <p:pic>
        <p:nvPicPr>
          <p:cNvPr id="4" name="Picture 2" descr="http://www.recife.pe.leg.br/207x204xlogo.png.pagespeed.ic.AD3qIUd-K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0951" y="230020"/>
            <a:ext cx="1330534" cy="1191373"/>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2032000" y="309017"/>
            <a:ext cx="7772400" cy="822666"/>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ln>
            <a:solidFill>
              <a:srgbClr val="3366FF"/>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10000"/>
              </a:lnSpc>
              <a:spcBef>
                <a:spcPts val="0"/>
              </a:spcBef>
            </a:pPr>
            <a:r>
              <a:rPr lang="pt-BR" sz="4000" dirty="0" smtClean="0">
                <a:solidFill>
                  <a:srgbClr val="FF0000"/>
                </a:solidFill>
              </a:rPr>
              <a:t>Competência legislativa municipal</a:t>
            </a:r>
            <a:endParaRPr lang="pt-BR" sz="4000" dirty="0">
              <a:solidFill>
                <a:srgbClr val="FF0000"/>
              </a:solidFill>
            </a:endParaRPr>
          </a:p>
        </p:txBody>
      </p:sp>
    </p:spTree>
    <p:extLst>
      <p:ext uri="{BB962C8B-B14F-4D97-AF65-F5344CB8AC3E}">
        <p14:creationId xmlns:p14="http://schemas.microsoft.com/office/powerpoint/2010/main" val="2207496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9176" y="1403287"/>
            <a:ext cx="11434527" cy="5097101"/>
          </a:xfrm>
        </p:spPr>
        <p:txBody>
          <a:bodyPr>
            <a:normAutofit lnSpcReduction="10000"/>
          </a:bodyPr>
          <a:lstStyle/>
          <a:p>
            <a:pPr marL="0" indent="0" algn="just">
              <a:buNone/>
            </a:pPr>
            <a:r>
              <a:rPr lang="pt-BR" sz="2200" dirty="0"/>
              <a:t>O </a:t>
            </a:r>
            <a:r>
              <a:rPr lang="pt-BR" sz="2200" b="1" dirty="0">
                <a:solidFill>
                  <a:srgbClr val="FF0000"/>
                </a:solidFill>
              </a:rPr>
              <a:t>STF</a:t>
            </a:r>
            <a:r>
              <a:rPr lang="pt-BR" sz="2200" dirty="0"/>
              <a:t> dispõe de vários julgados </a:t>
            </a:r>
            <a:r>
              <a:rPr lang="pt-BR" sz="2200" dirty="0" smtClean="0"/>
              <a:t>consolidados </a:t>
            </a:r>
            <a:r>
              <a:rPr lang="pt-BR" sz="2200" dirty="0"/>
              <a:t>nos quais estabelece parâmetros para aferição do que seja interesse local. Exemplos: </a:t>
            </a:r>
          </a:p>
          <a:p>
            <a:pPr marL="0" indent="0">
              <a:buNone/>
            </a:pPr>
            <a:endParaRPr lang="pt-BR" sz="2200" dirty="0"/>
          </a:p>
          <a:p>
            <a:pPr algn="just" fontAlgn="t"/>
            <a:r>
              <a:rPr lang="pt-BR" sz="2200" b="1" dirty="0">
                <a:solidFill>
                  <a:srgbClr val="FF0000"/>
                </a:solidFill>
              </a:rPr>
              <a:t>1)</a:t>
            </a:r>
            <a:r>
              <a:rPr lang="pt-BR" sz="2200" dirty="0"/>
              <a:t> É competente o Município para fixar o horário de funcionamento de estabelecimento comercial</a:t>
            </a:r>
            <a:r>
              <a:rPr lang="pt-BR" sz="2200" dirty="0" smtClean="0"/>
              <a:t>. </a:t>
            </a:r>
          </a:p>
          <a:p>
            <a:pPr marL="0" indent="0" fontAlgn="t">
              <a:buNone/>
            </a:pPr>
            <a:r>
              <a:rPr lang="pt-BR" sz="1100" dirty="0"/>
              <a:t> </a:t>
            </a:r>
            <a:r>
              <a:rPr lang="pt-BR" sz="1100" dirty="0" smtClean="0"/>
              <a:t>                 [</a:t>
            </a:r>
            <a:r>
              <a:rPr lang="pt-BR" sz="1100" b="1" dirty="0">
                <a:hlinkClick r:id="rId2"/>
              </a:rPr>
              <a:t>Súmula Vinculante 38</a:t>
            </a:r>
            <a:r>
              <a:rPr lang="pt-BR" sz="1100" dirty="0" smtClean="0"/>
              <a:t>.]</a:t>
            </a:r>
          </a:p>
          <a:p>
            <a:pPr fontAlgn="t"/>
            <a:endParaRPr lang="pt-BR" sz="2200" dirty="0"/>
          </a:p>
          <a:p>
            <a:pPr algn="just" fontAlgn="t"/>
            <a:r>
              <a:rPr lang="pt-BR" sz="2200" b="1" dirty="0">
                <a:solidFill>
                  <a:srgbClr val="FF0000"/>
                </a:solidFill>
              </a:rPr>
              <a:t>2)</a:t>
            </a:r>
            <a:r>
              <a:rPr lang="pt-BR" sz="2200" dirty="0"/>
              <a:t> Competência do município para legislar em matéria de segurança em estabelecimentos financeiros. Terminais de autoatendimento.</a:t>
            </a:r>
          </a:p>
          <a:p>
            <a:pPr marL="0" indent="0">
              <a:buNone/>
            </a:pPr>
            <a:r>
              <a:rPr lang="pt-BR" sz="1100" dirty="0" smtClean="0"/>
              <a:t>                 [</a:t>
            </a:r>
            <a:r>
              <a:rPr lang="pt-BR" sz="1100" b="1" dirty="0">
                <a:hlinkClick r:id="rId3"/>
              </a:rPr>
              <a:t>ARE 784.981 </a:t>
            </a:r>
            <a:r>
              <a:rPr lang="pt-BR" sz="1100" b="1" dirty="0" err="1">
                <a:hlinkClick r:id="rId3"/>
              </a:rPr>
              <a:t>AgR</a:t>
            </a:r>
            <a:r>
              <a:rPr lang="pt-BR" sz="1100" dirty="0"/>
              <a:t>, rel. min. </a:t>
            </a:r>
            <a:r>
              <a:rPr lang="pt-BR" sz="1100" b="1" dirty="0"/>
              <a:t>Rosa Weber</a:t>
            </a:r>
            <a:r>
              <a:rPr lang="pt-BR" sz="1100" dirty="0"/>
              <a:t>, j. 17-3-2015, 1ª T, </a:t>
            </a:r>
            <a:r>
              <a:rPr lang="pt-BR" sz="1100" i="1" dirty="0"/>
              <a:t>DJE </a:t>
            </a:r>
            <a:r>
              <a:rPr lang="pt-BR" sz="1100" dirty="0"/>
              <a:t>de 7-4-2015.] </a:t>
            </a:r>
          </a:p>
          <a:p>
            <a:pPr marL="0" indent="0">
              <a:buNone/>
            </a:pPr>
            <a:endParaRPr lang="pt-BR" sz="2200" dirty="0"/>
          </a:p>
          <a:p>
            <a:pPr algn="just" fontAlgn="t"/>
            <a:r>
              <a:rPr lang="pt-BR" sz="2200" b="1" dirty="0">
                <a:solidFill>
                  <a:srgbClr val="FF0000"/>
                </a:solidFill>
              </a:rPr>
              <a:t>3)</a:t>
            </a:r>
            <a:r>
              <a:rPr lang="pt-BR" sz="2200" dirty="0"/>
              <a:t> O Município é competente para legislar sobre meio ambiente com União e Estado, no limite de seu interesse local e desde que tal regramento seja harmônico com a disciplina estabelecida pelos demais entes federados (art. 24, VI c/c 30, I e II da CRFB).</a:t>
            </a:r>
          </a:p>
          <a:p>
            <a:pPr marL="0" indent="0">
              <a:buNone/>
            </a:pPr>
            <a:r>
              <a:rPr lang="pt-BR" sz="1000" dirty="0" smtClean="0"/>
              <a:t>                  [</a:t>
            </a:r>
            <a:r>
              <a:rPr lang="pt-BR" sz="1000" b="1" dirty="0">
                <a:hlinkClick r:id="rId4"/>
              </a:rPr>
              <a:t>RE 586.224</a:t>
            </a:r>
            <a:r>
              <a:rPr lang="pt-BR" sz="1000" dirty="0"/>
              <a:t>, rel. min. </a:t>
            </a:r>
            <a:r>
              <a:rPr lang="pt-BR" sz="1000" b="1" dirty="0"/>
              <a:t>Luiz </a:t>
            </a:r>
            <a:r>
              <a:rPr lang="pt-BR" sz="1000" b="1" dirty="0" err="1"/>
              <a:t>Fux</a:t>
            </a:r>
            <a:r>
              <a:rPr lang="pt-BR" sz="1000" dirty="0"/>
              <a:t>, j. 5-3-2015, P, </a:t>
            </a:r>
            <a:r>
              <a:rPr lang="pt-BR" sz="1000" i="1" dirty="0"/>
              <a:t>DJE </a:t>
            </a:r>
            <a:r>
              <a:rPr lang="pt-BR" sz="1000" dirty="0"/>
              <a:t>de 8-5-2015, com repercussão geral.]</a:t>
            </a:r>
          </a:p>
          <a:p>
            <a:pPr fontAlgn="t"/>
            <a:endParaRPr lang="pt-BR" sz="2200" dirty="0"/>
          </a:p>
        </p:txBody>
      </p:sp>
      <p:pic>
        <p:nvPicPr>
          <p:cNvPr id="4" name="Picture 2" descr="http://www.recife.pe.leg.br/207x204xlogo.png.pagespeed.ic.AD3qIUd-K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2772" y="103273"/>
            <a:ext cx="109588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444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7695" y="1209456"/>
            <a:ext cx="11171976" cy="5490108"/>
          </a:xfrm>
        </p:spPr>
        <p:txBody>
          <a:bodyPr>
            <a:normAutofit lnSpcReduction="10000"/>
          </a:bodyPr>
          <a:lstStyle/>
          <a:p>
            <a:pPr algn="just" fontAlgn="t"/>
            <a:r>
              <a:rPr lang="pt-BR" sz="2200" b="1" dirty="0" smtClean="0">
                <a:solidFill>
                  <a:srgbClr val="FF0000"/>
                </a:solidFill>
              </a:rPr>
              <a:t>4)</a:t>
            </a:r>
            <a:r>
              <a:rPr lang="pt-BR" sz="2200" dirty="0" smtClean="0"/>
              <a:t> </a:t>
            </a:r>
            <a:r>
              <a:rPr lang="pt-BR" sz="2200" dirty="0"/>
              <a:t>(...) </a:t>
            </a:r>
            <a:r>
              <a:rPr lang="pt-BR" sz="2200" dirty="0" smtClean="0"/>
              <a:t>pacífica </a:t>
            </a:r>
            <a:r>
              <a:rPr lang="pt-BR" sz="2200" dirty="0"/>
              <a:t>jurisprudência do Supremo Tribunal Federal firmada no sentido de que o Município tem competência para legislar sobre a distância mínima entre postos de revenda de combustíveis.</a:t>
            </a:r>
          </a:p>
          <a:p>
            <a:pPr marL="0" indent="0" fontAlgn="t">
              <a:buNone/>
            </a:pPr>
            <a:r>
              <a:rPr lang="pt-BR" sz="1000" dirty="0" smtClean="0"/>
              <a:t>                    [</a:t>
            </a:r>
            <a:r>
              <a:rPr lang="pt-BR" sz="1000" b="1" dirty="0">
                <a:hlinkClick r:id="rId2"/>
              </a:rPr>
              <a:t>RE 566.836 ED</a:t>
            </a:r>
            <a:r>
              <a:rPr lang="pt-BR" sz="1000" dirty="0"/>
              <a:t>, voto da rel. min. </a:t>
            </a:r>
            <a:r>
              <a:rPr lang="pt-BR" sz="1000" b="1" dirty="0" err="1"/>
              <a:t>Cármen</a:t>
            </a:r>
            <a:r>
              <a:rPr lang="pt-BR" sz="1000" b="1" dirty="0"/>
              <a:t> Lúcia</a:t>
            </a:r>
            <a:r>
              <a:rPr lang="pt-BR" sz="1000" dirty="0"/>
              <a:t>, j. 30-6-2009, 1ª T, </a:t>
            </a:r>
            <a:r>
              <a:rPr lang="pt-BR" sz="1000" i="1" dirty="0"/>
              <a:t>DJE</a:t>
            </a:r>
            <a:r>
              <a:rPr lang="pt-BR" sz="1000" dirty="0"/>
              <a:t> de 14-8-2009.]</a:t>
            </a:r>
          </a:p>
          <a:p>
            <a:pPr marL="0" indent="0">
              <a:buNone/>
            </a:pPr>
            <a:r>
              <a:rPr lang="pt-BR" sz="1000" b="1" dirty="0" smtClean="0"/>
              <a:t>                     Vide</a:t>
            </a:r>
            <a:r>
              <a:rPr lang="pt-BR" sz="1000" dirty="0"/>
              <a:t>: </a:t>
            </a:r>
            <a:r>
              <a:rPr lang="pt-BR" sz="1000" b="1" dirty="0">
                <a:hlinkClick r:id="rId3"/>
              </a:rPr>
              <a:t>RE 235.736</a:t>
            </a:r>
            <a:r>
              <a:rPr lang="pt-BR" sz="1000" dirty="0"/>
              <a:t>, rel. min. </a:t>
            </a:r>
            <a:r>
              <a:rPr lang="pt-BR" sz="1000" b="1" dirty="0"/>
              <a:t>Ilmar Galvão</a:t>
            </a:r>
            <a:r>
              <a:rPr lang="pt-BR" sz="1000" dirty="0"/>
              <a:t>, j. 21-3-2000, 1ª T, </a:t>
            </a:r>
            <a:r>
              <a:rPr lang="pt-BR" sz="1000" i="1" dirty="0"/>
              <a:t>DJ</a:t>
            </a:r>
            <a:r>
              <a:rPr lang="pt-BR" sz="1000" dirty="0"/>
              <a:t> de 26-5-2000</a:t>
            </a:r>
            <a:r>
              <a:rPr lang="pt-BR" sz="1000" dirty="0" smtClean="0"/>
              <a:t>.</a:t>
            </a:r>
          </a:p>
          <a:p>
            <a:pPr algn="just" fontAlgn="t"/>
            <a:endParaRPr lang="pt-BR" sz="2200" b="1" dirty="0" smtClean="0">
              <a:solidFill>
                <a:srgbClr val="FF0000"/>
              </a:solidFill>
            </a:endParaRPr>
          </a:p>
          <a:p>
            <a:pPr algn="just" fontAlgn="t"/>
            <a:r>
              <a:rPr lang="pt-BR" sz="2200" b="1" dirty="0" smtClean="0">
                <a:solidFill>
                  <a:srgbClr val="FF0000"/>
                </a:solidFill>
              </a:rPr>
              <a:t>5)</a:t>
            </a:r>
            <a:r>
              <a:rPr lang="pt-BR" sz="2200" dirty="0" smtClean="0"/>
              <a:t> A </a:t>
            </a:r>
            <a:r>
              <a:rPr lang="pt-BR" sz="2200" dirty="0"/>
              <a:t>imposição legal de um limite ao tempo de espera em fila dos usuários dos serviços prestados pelos cartórios não constitui matéria relativa à disciplina dos registros públicos, mas assunto de interesse local, cuja competência legislativa a Constituição atribui aos Municípios (...).</a:t>
            </a:r>
          </a:p>
          <a:p>
            <a:pPr marL="0" indent="0">
              <a:buNone/>
            </a:pPr>
            <a:r>
              <a:rPr lang="pt-BR" sz="1000" dirty="0" smtClean="0"/>
              <a:t>                  [</a:t>
            </a:r>
            <a:r>
              <a:rPr lang="pt-BR" sz="1000" b="1" dirty="0">
                <a:hlinkClick r:id="rId4"/>
              </a:rPr>
              <a:t>RE 397.094</a:t>
            </a:r>
            <a:r>
              <a:rPr lang="pt-BR" sz="1000" dirty="0"/>
              <a:t>, rel. min. </a:t>
            </a:r>
            <a:r>
              <a:rPr lang="pt-BR" sz="1000" b="1" dirty="0"/>
              <a:t>Sepúlveda Pertence</a:t>
            </a:r>
            <a:r>
              <a:rPr lang="pt-BR" sz="1000" dirty="0"/>
              <a:t>, j. 29-8-2006, 1ª T, </a:t>
            </a:r>
            <a:r>
              <a:rPr lang="pt-BR" sz="1000" i="1" dirty="0"/>
              <a:t>DJ</a:t>
            </a:r>
            <a:r>
              <a:rPr lang="pt-BR" sz="1000" dirty="0"/>
              <a:t> de 27-10-2006.]</a:t>
            </a:r>
            <a:endParaRPr lang="pt-BR" sz="1000" dirty="0" smtClean="0"/>
          </a:p>
          <a:p>
            <a:pPr algn="just" fontAlgn="t"/>
            <a:endParaRPr lang="pt-BR" sz="2200" b="1" dirty="0" smtClean="0">
              <a:solidFill>
                <a:srgbClr val="FF0000"/>
              </a:solidFill>
            </a:endParaRPr>
          </a:p>
          <a:p>
            <a:pPr algn="just" fontAlgn="t"/>
            <a:r>
              <a:rPr lang="pt-BR" sz="2200" b="1" dirty="0" smtClean="0">
                <a:solidFill>
                  <a:srgbClr val="FF0000"/>
                </a:solidFill>
              </a:rPr>
              <a:t>6</a:t>
            </a:r>
            <a:r>
              <a:rPr lang="pt-BR" sz="2200" b="1" dirty="0">
                <a:solidFill>
                  <a:srgbClr val="FF0000"/>
                </a:solidFill>
              </a:rPr>
              <a:t>) </a:t>
            </a:r>
            <a:r>
              <a:rPr lang="pt-BR" sz="2200" dirty="0"/>
              <a:t>Os Municípios são competentes para legislar sobre questões que respeitem a edificações ou construções realizadas no seu território, assim como sobre assuntos relacionados à exigência de equipamentos de segurança, em imóveis destinados a atendimento ao público.</a:t>
            </a:r>
          </a:p>
          <a:p>
            <a:pPr marL="0" indent="0" fontAlgn="t">
              <a:buNone/>
            </a:pPr>
            <a:r>
              <a:rPr lang="pt-BR" sz="1000" dirty="0" smtClean="0"/>
              <a:t>                    [</a:t>
            </a:r>
            <a:r>
              <a:rPr lang="pt-BR" sz="1000" b="1" dirty="0">
                <a:hlinkClick r:id="rId5"/>
              </a:rPr>
              <a:t>AI 491.420 </a:t>
            </a:r>
            <a:r>
              <a:rPr lang="pt-BR" sz="1000" b="1" dirty="0" err="1">
                <a:hlinkClick r:id="rId5"/>
              </a:rPr>
              <a:t>AgR</a:t>
            </a:r>
            <a:r>
              <a:rPr lang="pt-BR" sz="1000" dirty="0"/>
              <a:t>, rel. min. </a:t>
            </a:r>
            <a:r>
              <a:rPr lang="pt-BR" sz="1000" b="1" dirty="0"/>
              <a:t>Cezar </a:t>
            </a:r>
            <a:r>
              <a:rPr lang="pt-BR" sz="1000" b="1" dirty="0" err="1"/>
              <a:t>Peluso</a:t>
            </a:r>
            <a:r>
              <a:rPr lang="pt-BR" sz="1000" dirty="0"/>
              <a:t>, j. 21-2-2006, 1ª T, </a:t>
            </a:r>
            <a:r>
              <a:rPr lang="pt-BR" sz="1000" i="1" dirty="0"/>
              <a:t>DJ</a:t>
            </a:r>
            <a:r>
              <a:rPr lang="pt-BR" sz="1000" dirty="0"/>
              <a:t> de 24-3-2006.]</a:t>
            </a:r>
          </a:p>
          <a:p>
            <a:pPr marL="0" indent="0" fontAlgn="t">
              <a:buNone/>
            </a:pPr>
            <a:r>
              <a:rPr lang="pt-BR" sz="1000" dirty="0"/>
              <a:t> </a:t>
            </a:r>
            <a:r>
              <a:rPr lang="pt-BR" sz="1000" dirty="0" smtClean="0"/>
              <a:t>                    </a:t>
            </a:r>
            <a:r>
              <a:rPr lang="pt-BR" sz="1000" b="1" dirty="0" smtClean="0">
                <a:hlinkClick r:id="rId6"/>
              </a:rPr>
              <a:t>RE </a:t>
            </a:r>
            <a:r>
              <a:rPr lang="pt-BR" sz="1000" b="1" dirty="0">
                <a:hlinkClick r:id="rId6"/>
              </a:rPr>
              <a:t>795.804 </a:t>
            </a:r>
            <a:r>
              <a:rPr lang="pt-BR" sz="1000" b="1" dirty="0" err="1">
                <a:hlinkClick r:id="rId6"/>
              </a:rPr>
              <a:t>AgR</a:t>
            </a:r>
            <a:r>
              <a:rPr lang="pt-BR" sz="1000" dirty="0"/>
              <a:t>, rel. min. </a:t>
            </a:r>
            <a:r>
              <a:rPr lang="pt-BR" sz="1000" b="1" dirty="0"/>
              <a:t>Gilmar Mendes</a:t>
            </a:r>
            <a:r>
              <a:rPr lang="pt-BR" sz="1000" dirty="0"/>
              <a:t>, j. 29-4-2014, 2ª T, </a:t>
            </a:r>
            <a:r>
              <a:rPr lang="pt-BR" sz="1000" i="1" dirty="0"/>
              <a:t>DJE </a:t>
            </a:r>
            <a:r>
              <a:rPr lang="pt-BR" sz="1000" dirty="0"/>
              <a:t>de 16-5-2014.</a:t>
            </a:r>
          </a:p>
          <a:p>
            <a:pPr fontAlgn="t"/>
            <a:endParaRPr lang="pt-BR" sz="2100" dirty="0"/>
          </a:p>
          <a:p>
            <a:pPr marL="0" indent="0">
              <a:buNone/>
            </a:pPr>
            <a:endParaRPr lang="pt-BR" dirty="0"/>
          </a:p>
        </p:txBody>
      </p:sp>
      <p:pic>
        <p:nvPicPr>
          <p:cNvPr id="4" name="Picture 2" descr="http://www.recife.pe.leg.br/207x204xlogo.png.pagespeed.ic.AD3qIUd-K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43071" y="129456"/>
            <a:ext cx="109588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574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0535" y="1232090"/>
            <a:ext cx="11941520" cy="5480967"/>
          </a:xfrm>
        </p:spPr>
        <p:txBody>
          <a:bodyPr>
            <a:normAutofit fontScale="92500" lnSpcReduction="10000"/>
          </a:bodyPr>
          <a:lstStyle/>
          <a:p>
            <a:pPr algn="just" fontAlgn="t"/>
            <a:r>
              <a:rPr lang="pt-BR" sz="2200" b="1" dirty="0" smtClean="0">
                <a:solidFill>
                  <a:srgbClr val="FF0000"/>
                </a:solidFill>
              </a:rPr>
              <a:t>7)</a:t>
            </a:r>
            <a:r>
              <a:rPr lang="pt-BR" sz="2200" dirty="0" smtClean="0"/>
              <a:t> Atendimento </a:t>
            </a:r>
            <a:r>
              <a:rPr lang="pt-BR" sz="2200" dirty="0"/>
              <a:t>ao público e tempo máximo de espera na fila. Matéria que não se confunde com a atinente às atividades fim das instituições bancárias. Matéria de interesse local e de proteção ao consumidor. Competência legislativa do Município.</a:t>
            </a:r>
          </a:p>
          <a:p>
            <a:pPr marL="0" indent="0" fontAlgn="t">
              <a:buNone/>
            </a:pPr>
            <a:r>
              <a:rPr lang="pt-BR" sz="1200" dirty="0" smtClean="0"/>
              <a:t>                 [</a:t>
            </a:r>
            <a:r>
              <a:rPr lang="pt-BR" sz="1200" b="1" dirty="0">
                <a:hlinkClick r:id="rId2"/>
              </a:rPr>
              <a:t>RE 432.789</a:t>
            </a:r>
            <a:r>
              <a:rPr lang="pt-BR" sz="1200" dirty="0"/>
              <a:t>, rel. min. </a:t>
            </a:r>
            <a:r>
              <a:rPr lang="pt-BR" sz="1200" b="1" dirty="0"/>
              <a:t>Eros Grau</a:t>
            </a:r>
            <a:r>
              <a:rPr lang="pt-BR" sz="1200" dirty="0"/>
              <a:t>, j. 14-6-2005, 1ª T, </a:t>
            </a:r>
            <a:r>
              <a:rPr lang="pt-BR" sz="1200" i="1" dirty="0"/>
              <a:t>DJ</a:t>
            </a:r>
            <a:r>
              <a:rPr lang="pt-BR" sz="1200" dirty="0"/>
              <a:t> de 7-10-2005.]</a:t>
            </a:r>
          </a:p>
          <a:p>
            <a:pPr marL="0" indent="0">
              <a:buNone/>
            </a:pPr>
            <a:r>
              <a:rPr lang="pt-BR" sz="1200" b="1" dirty="0" smtClean="0"/>
              <a:t>                 </a:t>
            </a:r>
            <a:r>
              <a:rPr lang="pt-BR" sz="1200" dirty="0"/>
              <a:t> </a:t>
            </a:r>
            <a:r>
              <a:rPr lang="pt-BR" sz="1200" b="1" dirty="0">
                <a:hlinkClick r:id="rId3"/>
              </a:rPr>
              <a:t>RE 285.492 </a:t>
            </a:r>
            <a:r>
              <a:rPr lang="pt-BR" sz="1200" b="1" dirty="0" err="1">
                <a:hlinkClick r:id="rId3"/>
              </a:rPr>
              <a:t>AgR</a:t>
            </a:r>
            <a:r>
              <a:rPr lang="pt-BR" sz="1200" dirty="0"/>
              <a:t>, rel. min. </a:t>
            </a:r>
            <a:r>
              <a:rPr lang="pt-BR" sz="1200" b="1" dirty="0"/>
              <a:t>Joaquim Barbosa</a:t>
            </a:r>
            <a:r>
              <a:rPr lang="pt-BR" sz="1200" dirty="0"/>
              <a:t>, j. 26-6-2012, 2ª T, </a:t>
            </a:r>
            <a:r>
              <a:rPr lang="pt-BR" sz="1200" i="1" dirty="0"/>
              <a:t>DJE</a:t>
            </a:r>
            <a:r>
              <a:rPr lang="pt-BR" sz="1200" dirty="0"/>
              <a:t> de 28-8-2012; </a:t>
            </a:r>
            <a:r>
              <a:rPr lang="pt-BR" sz="1200" b="1" dirty="0">
                <a:hlinkClick r:id="rId4"/>
              </a:rPr>
              <a:t>RE 610.221 RG</a:t>
            </a:r>
            <a:r>
              <a:rPr lang="pt-BR" sz="1200" dirty="0"/>
              <a:t>, rel. min. </a:t>
            </a:r>
            <a:r>
              <a:rPr lang="pt-BR" sz="1200" b="1" dirty="0"/>
              <a:t>Ellen Gracie</a:t>
            </a:r>
            <a:r>
              <a:rPr lang="pt-BR" sz="1200" dirty="0"/>
              <a:t>, j. 29-4-2010, P, </a:t>
            </a:r>
            <a:r>
              <a:rPr lang="pt-BR" sz="1200" i="1" dirty="0"/>
              <a:t>DJE</a:t>
            </a:r>
            <a:r>
              <a:rPr lang="pt-BR" sz="1200" dirty="0"/>
              <a:t> de 20-8-2010, com repercussão geral.</a:t>
            </a:r>
          </a:p>
          <a:p>
            <a:pPr fontAlgn="t"/>
            <a:endParaRPr lang="pt-BR" sz="2200" dirty="0" smtClean="0"/>
          </a:p>
          <a:p>
            <a:pPr algn="just" fontAlgn="t"/>
            <a:r>
              <a:rPr lang="pt-BR" sz="2200" b="1" dirty="0" smtClean="0">
                <a:solidFill>
                  <a:srgbClr val="FF0000"/>
                </a:solidFill>
              </a:rPr>
              <a:t>8) </a:t>
            </a:r>
            <a:r>
              <a:rPr lang="pt-BR" sz="2200" dirty="0"/>
              <a:t>competência legislativa para fixação de tempo razoável de espera dos usuários dos serviços de cartórios. A imposição legal de um limite ao tempo de espera em fila dos usuários dos serviços prestados pelos cartórios não constitui matéria relativa à disciplina dos registros públicos, mas assunto de interesse local, cuja competência legislativa a Constituição atribui aos Municípios (...).</a:t>
            </a:r>
          </a:p>
          <a:p>
            <a:pPr marL="0" indent="0">
              <a:buNone/>
            </a:pPr>
            <a:r>
              <a:rPr lang="pt-BR" sz="1200" dirty="0" smtClean="0"/>
              <a:t>                    [</a:t>
            </a:r>
            <a:r>
              <a:rPr lang="pt-BR" sz="1200" b="1" dirty="0">
                <a:hlinkClick r:id="rId5"/>
              </a:rPr>
              <a:t>RE 397.094</a:t>
            </a:r>
            <a:r>
              <a:rPr lang="pt-BR" sz="1200" dirty="0"/>
              <a:t>, rel. min. </a:t>
            </a:r>
            <a:r>
              <a:rPr lang="pt-BR" sz="1200" b="1" dirty="0"/>
              <a:t>Sepúlveda Pertence</a:t>
            </a:r>
            <a:r>
              <a:rPr lang="pt-BR" sz="1200" dirty="0"/>
              <a:t>, j. 29-8-2006, 1ª T, </a:t>
            </a:r>
            <a:r>
              <a:rPr lang="pt-BR" sz="1200" i="1" dirty="0"/>
              <a:t>DJ</a:t>
            </a:r>
            <a:r>
              <a:rPr lang="pt-BR" sz="1200" dirty="0"/>
              <a:t> de 27-10-2006</a:t>
            </a:r>
            <a:r>
              <a:rPr lang="pt-BR" sz="1200" dirty="0" smtClean="0"/>
              <a:t>.]</a:t>
            </a:r>
          </a:p>
          <a:p>
            <a:pPr marL="0" indent="0">
              <a:buNone/>
            </a:pPr>
            <a:endParaRPr lang="pt-BR" sz="2200" dirty="0"/>
          </a:p>
          <a:p>
            <a:pPr algn="just" fontAlgn="t"/>
            <a:r>
              <a:rPr lang="pt-BR" sz="2200" b="1" dirty="0">
                <a:solidFill>
                  <a:srgbClr val="FF0000"/>
                </a:solidFill>
              </a:rPr>
              <a:t>9) </a:t>
            </a:r>
            <a:r>
              <a:rPr lang="pt-BR" sz="2200" dirty="0"/>
              <a:t>O Município pode editar legislação própria, com fundamento na autonomia constitucional que lhe é inerente (CF, art. 30, I), com o objetivo de determinar, às instituições financeiras, que instalem, em suas agências, em favor dos usuários dos serviços bancários (clientes ou não), equipamentos destinados a proporcionar-lhes segurança (tais como portas eletrônicas e câmaras filmadoras) ou a propiciar-lhes conforto, mediante oferecimento de instalações sanitárias, ou fornecimento de cadeiras de espera, ou, ainda, colocação de bebedouros. </a:t>
            </a:r>
          </a:p>
          <a:p>
            <a:pPr marL="0" indent="0" fontAlgn="t">
              <a:buNone/>
            </a:pPr>
            <a:r>
              <a:rPr lang="pt-BR" sz="1100" dirty="0" smtClean="0"/>
              <a:t>                     [</a:t>
            </a:r>
            <a:r>
              <a:rPr lang="pt-BR" sz="1100" b="1" dirty="0">
                <a:hlinkClick r:id="rId6"/>
              </a:rPr>
              <a:t>AI 347.717 </a:t>
            </a:r>
            <a:r>
              <a:rPr lang="pt-BR" sz="1100" b="1" dirty="0" err="1">
                <a:hlinkClick r:id="rId6"/>
              </a:rPr>
              <a:t>AgR</a:t>
            </a:r>
            <a:r>
              <a:rPr lang="pt-BR" sz="1100" dirty="0"/>
              <a:t>, rel. min. </a:t>
            </a:r>
            <a:r>
              <a:rPr lang="pt-BR" sz="1100" b="1" dirty="0"/>
              <a:t>Celso de Mello</a:t>
            </a:r>
            <a:r>
              <a:rPr lang="pt-BR" sz="1100" dirty="0"/>
              <a:t>, j. 31-5-2005, 2ª T, </a:t>
            </a:r>
            <a:r>
              <a:rPr lang="pt-BR" sz="1100" i="1" dirty="0"/>
              <a:t>DJ</a:t>
            </a:r>
            <a:r>
              <a:rPr lang="pt-BR" sz="1100" dirty="0"/>
              <a:t> de 5-8-2005</a:t>
            </a:r>
            <a:r>
              <a:rPr lang="pt-BR" sz="1100" dirty="0" smtClean="0"/>
              <a:t>.]  </a:t>
            </a:r>
            <a:r>
              <a:rPr lang="pt-BR" sz="1100" b="1" dirty="0" smtClean="0">
                <a:hlinkClick r:id="rId7"/>
              </a:rPr>
              <a:t>RE </a:t>
            </a:r>
            <a:r>
              <a:rPr lang="pt-BR" sz="1100" b="1" dirty="0">
                <a:hlinkClick r:id="rId7"/>
              </a:rPr>
              <a:t>266.536 </a:t>
            </a:r>
            <a:r>
              <a:rPr lang="pt-BR" sz="1100" b="1" dirty="0" err="1">
                <a:hlinkClick r:id="rId7"/>
              </a:rPr>
              <a:t>AgR</a:t>
            </a:r>
            <a:r>
              <a:rPr lang="pt-BR" sz="1100" dirty="0"/>
              <a:t>, rel. min. </a:t>
            </a:r>
            <a:r>
              <a:rPr lang="pt-BR" sz="1100" b="1" dirty="0"/>
              <a:t>Dias </a:t>
            </a:r>
            <a:r>
              <a:rPr lang="pt-BR" sz="1100" b="1" dirty="0" err="1"/>
              <a:t>Toffoli</a:t>
            </a:r>
            <a:r>
              <a:rPr lang="pt-BR" sz="1100" dirty="0"/>
              <a:t>, j. 17-4-2012, 1ª T, </a:t>
            </a:r>
            <a:r>
              <a:rPr lang="pt-BR" sz="1100" i="1" dirty="0"/>
              <a:t>DJE </a:t>
            </a:r>
            <a:r>
              <a:rPr lang="pt-BR" sz="1100" dirty="0"/>
              <a:t>de 11-5-2012.</a:t>
            </a:r>
          </a:p>
          <a:p>
            <a:pPr marL="0" indent="0">
              <a:buNone/>
            </a:pPr>
            <a:endParaRPr lang="pt-BR" sz="1100" dirty="0"/>
          </a:p>
        </p:txBody>
      </p:sp>
      <p:pic>
        <p:nvPicPr>
          <p:cNvPr id="4" name="Picture 2" descr="http://www.recife.pe.leg.br/207x204xlogo.png.pagespeed.ic.AD3qIUd-K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3071" y="129456"/>
            <a:ext cx="109588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74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6627" y="1358020"/>
            <a:ext cx="12105373" cy="5418164"/>
          </a:xfrm>
        </p:spPr>
        <p:txBody>
          <a:bodyPr>
            <a:normAutofit/>
          </a:bodyPr>
          <a:lstStyle/>
          <a:p>
            <a:pPr marL="0" indent="0">
              <a:buNone/>
            </a:pPr>
            <a:r>
              <a:rPr lang="pt-BR" sz="1900" dirty="0" smtClean="0"/>
              <a:t>		</a:t>
            </a:r>
            <a:r>
              <a:rPr lang="pt-BR" sz="2200" dirty="0" smtClean="0"/>
              <a:t>Há também julgados do </a:t>
            </a:r>
            <a:r>
              <a:rPr lang="pt-BR" sz="2200" b="1" dirty="0" smtClean="0">
                <a:solidFill>
                  <a:srgbClr val="FF0000"/>
                </a:solidFill>
              </a:rPr>
              <a:t>STF</a:t>
            </a:r>
            <a:r>
              <a:rPr lang="pt-BR" sz="2200" dirty="0" smtClean="0"/>
              <a:t> que explicitam assuntos dos quais os Municípios carecem de competência para legislar a respeito, vejamos:</a:t>
            </a:r>
          </a:p>
          <a:p>
            <a:pPr marL="0" indent="0">
              <a:buNone/>
            </a:pPr>
            <a:endParaRPr lang="pt-BR" sz="1900" dirty="0" smtClean="0"/>
          </a:p>
          <a:p>
            <a:pPr algn="just" fontAlgn="t"/>
            <a:r>
              <a:rPr lang="pt-BR" sz="2200" b="1" dirty="0" smtClean="0">
                <a:solidFill>
                  <a:srgbClr val="FF0000"/>
                </a:solidFill>
              </a:rPr>
              <a:t>10) </a:t>
            </a:r>
            <a:r>
              <a:rPr lang="pt-BR" sz="2200" dirty="0" smtClean="0"/>
              <a:t>É incompatível com a Constituição lei municipal que impõe sanção mais gravosa que a prevista no Código de Trânsito Brasileiro, por extrapolar a competência legislativa do Município.</a:t>
            </a:r>
          </a:p>
          <a:p>
            <a:pPr marL="0" indent="0">
              <a:buNone/>
            </a:pPr>
            <a:r>
              <a:rPr lang="pt-BR" sz="1000" dirty="0" smtClean="0"/>
              <a:t>                      [</a:t>
            </a:r>
            <a:r>
              <a:rPr lang="pt-BR" sz="1000" b="1" dirty="0">
                <a:hlinkClick r:id="rId2"/>
              </a:rPr>
              <a:t>ARE </a:t>
            </a:r>
            <a:r>
              <a:rPr lang="pt-BR" sz="1000" b="1" dirty="0" smtClean="0">
                <a:hlinkClick r:id="rId2"/>
              </a:rPr>
              <a:t>639.496 </a:t>
            </a:r>
            <a:r>
              <a:rPr lang="pt-BR" sz="1000" b="1" dirty="0">
                <a:hlinkClick r:id="rId2"/>
              </a:rPr>
              <a:t>RG</a:t>
            </a:r>
            <a:r>
              <a:rPr lang="pt-BR" sz="1000" dirty="0"/>
              <a:t>, rel. min. </a:t>
            </a:r>
            <a:r>
              <a:rPr lang="pt-BR" sz="1000" b="1" dirty="0"/>
              <a:t>Cezar </a:t>
            </a:r>
            <a:r>
              <a:rPr lang="pt-BR" sz="1000" b="1" dirty="0" err="1"/>
              <a:t>Peluso</a:t>
            </a:r>
            <a:r>
              <a:rPr lang="pt-BR" sz="1000" dirty="0"/>
              <a:t>, j. 16-6-2011, P, </a:t>
            </a:r>
            <a:r>
              <a:rPr lang="pt-BR" sz="1000" i="1" dirty="0"/>
              <a:t>DJE </a:t>
            </a:r>
            <a:r>
              <a:rPr lang="pt-BR" sz="1000" dirty="0"/>
              <a:t>de 31-8-2011, com repercussão geral</a:t>
            </a:r>
            <a:r>
              <a:rPr lang="pt-BR" sz="1000" dirty="0" smtClean="0"/>
              <a:t>.]</a:t>
            </a:r>
          </a:p>
          <a:p>
            <a:pPr marL="0" indent="0">
              <a:buNone/>
            </a:pPr>
            <a:endParaRPr lang="pt-BR" sz="1000" b="1" dirty="0">
              <a:solidFill>
                <a:srgbClr val="FF0000"/>
              </a:solidFill>
            </a:endParaRPr>
          </a:p>
          <a:p>
            <a:pPr algn="just" fontAlgn="t"/>
            <a:r>
              <a:rPr lang="pt-BR" sz="2200" b="1" dirty="0" smtClean="0">
                <a:solidFill>
                  <a:srgbClr val="FF0000"/>
                </a:solidFill>
              </a:rPr>
              <a:t>11)</a:t>
            </a:r>
            <a:r>
              <a:rPr lang="pt-BR" sz="2200" dirty="0"/>
              <a:t> Lei </a:t>
            </a:r>
            <a:r>
              <a:rPr lang="pt-BR" sz="2200" dirty="0" smtClean="0"/>
              <a:t>municipal </a:t>
            </a:r>
            <a:r>
              <a:rPr lang="pt-BR" sz="2200" dirty="0"/>
              <a:t>que proíbe a instalação de nova farmácia a menos de 500 metros de estabelecimento da mesma natureza. Extremo a que não pode levar a competência municipal para o zoneamento da cidade, por redundar em reserva de mercado, ainda que relativa, e, consequentemente, em afronta aos princípios da livre concorrência, da defesa do consumidor e da liberdade do exercício das atividades econômicas, que informam o modelo de ordem econômica consagrado pela Carta da República (art. 170 e parágrafo, da CF).</a:t>
            </a:r>
          </a:p>
          <a:p>
            <a:pPr marL="0" indent="0">
              <a:buNone/>
            </a:pPr>
            <a:r>
              <a:rPr lang="pt-BR" sz="1000" dirty="0" smtClean="0"/>
              <a:t>                       [</a:t>
            </a:r>
            <a:r>
              <a:rPr lang="pt-BR" sz="1000" b="1" dirty="0">
                <a:hlinkClick r:id="rId3"/>
              </a:rPr>
              <a:t>RE 203.909</a:t>
            </a:r>
            <a:r>
              <a:rPr lang="pt-BR" sz="1000" dirty="0"/>
              <a:t>, rel. min. </a:t>
            </a:r>
            <a:r>
              <a:rPr lang="pt-BR" sz="1000" b="1" dirty="0"/>
              <a:t>Ilmar Galvão</a:t>
            </a:r>
            <a:r>
              <a:rPr lang="pt-BR" sz="1000" dirty="0"/>
              <a:t>, j. 14-10-1997, 1ª T, </a:t>
            </a:r>
            <a:r>
              <a:rPr lang="pt-BR" sz="1000" i="1" dirty="0"/>
              <a:t>DJ</a:t>
            </a:r>
            <a:r>
              <a:rPr lang="pt-BR" sz="1000" dirty="0"/>
              <a:t> de 6-2-1998.]</a:t>
            </a:r>
          </a:p>
        </p:txBody>
      </p:sp>
      <p:pic>
        <p:nvPicPr>
          <p:cNvPr id="4" name="Picture 2" descr="http://www.recife.pe.leg.br/207x204xlogo.png.pagespeed.ic.AD3qIUd-K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3071" y="129456"/>
            <a:ext cx="109588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333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1481" y="1656784"/>
            <a:ext cx="11921222" cy="5201216"/>
          </a:xfrm>
        </p:spPr>
        <p:txBody>
          <a:bodyPr>
            <a:normAutofit/>
          </a:bodyPr>
          <a:lstStyle/>
          <a:p>
            <a:pPr marL="0" indent="0" algn="just">
              <a:buNone/>
            </a:pPr>
            <a:r>
              <a:rPr lang="pt-BR" sz="2200" dirty="0" smtClean="0"/>
              <a:t>Art</a:t>
            </a:r>
            <a:r>
              <a:rPr lang="pt-BR" sz="2200" dirty="0"/>
              <a:t>. 29. O Município reger-se-á por </a:t>
            </a:r>
            <a:r>
              <a:rPr lang="pt-BR" sz="2200" b="1" dirty="0"/>
              <a:t>lei orgânica</a:t>
            </a:r>
            <a:r>
              <a:rPr lang="pt-BR" sz="2200" dirty="0"/>
              <a:t>, votada em dois turnos, com o interstício mínimo de dez dias, e aprovada por dois terços dos membros da Câmara Municipal, que a promulgará, atendidos os princípios estabelecidos nesta Constituição, na Constituição do respectivo Estado e os seguintes </a:t>
            </a:r>
            <a:r>
              <a:rPr lang="pt-BR" sz="2200" dirty="0" smtClean="0"/>
              <a:t>preceitos:</a:t>
            </a:r>
            <a:endParaRPr lang="pt-BR" sz="2200" b="1" dirty="0">
              <a:solidFill>
                <a:srgbClr val="FF0000"/>
              </a:solidFill>
            </a:endParaRPr>
          </a:p>
          <a:p>
            <a:pPr marL="0" indent="0" algn="just">
              <a:buNone/>
            </a:pPr>
            <a:endParaRPr lang="pt-BR" sz="2200" b="1" dirty="0" smtClean="0">
              <a:solidFill>
                <a:srgbClr val="FF0000"/>
              </a:solidFill>
            </a:endParaRPr>
          </a:p>
          <a:p>
            <a:pPr marL="0" indent="0" algn="just">
              <a:buNone/>
            </a:pPr>
            <a:r>
              <a:rPr lang="pt-BR" sz="2200" b="1" dirty="0" smtClean="0">
                <a:solidFill>
                  <a:srgbClr val="FF0000"/>
                </a:solidFill>
              </a:rPr>
              <a:t>             O que é a Lei Orgânica Municipal?</a:t>
            </a:r>
          </a:p>
          <a:p>
            <a:pPr marL="0" indent="0" algn="ctr">
              <a:buNone/>
            </a:pPr>
            <a:endParaRPr lang="pt-BR" sz="2200" b="1" dirty="0" smtClean="0">
              <a:solidFill>
                <a:srgbClr val="FF0000"/>
              </a:solidFill>
            </a:endParaRPr>
          </a:p>
          <a:p>
            <a:pPr lvl="1" algn="just"/>
            <a:r>
              <a:rPr lang="pt-BR" sz="2200" dirty="0" smtClean="0"/>
              <a:t>denominada por alguns de “Constituição </a:t>
            </a:r>
            <a:r>
              <a:rPr lang="pt-BR" sz="2200" dirty="0"/>
              <a:t>Municipal”: </a:t>
            </a:r>
            <a:r>
              <a:rPr lang="pt-BR" sz="2200" dirty="0" smtClean="0"/>
              <a:t>é a </a:t>
            </a:r>
            <a:r>
              <a:rPr lang="pt-BR" sz="2200" dirty="0"/>
              <a:t>norma de afirmação do Município como ente político </a:t>
            </a:r>
            <a:r>
              <a:rPr lang="pt-BR" sz="2200" dirty="0" smtClean="0"/>
              <a:t>autônomo. É por meio dela que o Município se </a:t>
            </a:r>
            <a:r>
              <a:rPr lang="pt-BR" sz="2200" dirty="0" err="1" smtClean="0"/>
              <a:t>auto-organiza</a:t>
            </a:r>
            <a:r>
              <a:rPr lang="pt-BR" sz="2200" dirty="0"/>
              <a:t>.</a:t>
            </a:r>
            <a:endParaRPr lang="pt-BR" sz="2200" dirty="0" smtClean="0"/>
          </a:p>
          <a:p>
            <a:pPr lvl="1" algn="just"/>
            <a:r>
              <a:rPr lang="pt-BR" sz="2200" dirty="0" smtClean="0"/>
              <a:t>É a norma jurídica mais importante de um Município, submetendo-se apenas aos preceitos da Constituição Federal e da Constituição Estadual.</a:t>
            </a:r>
            <a:endParaRPr lang="pt-BR" sz="2200" dirty="0"/>
          </a:p>
          <a:p>
            <a:pPr lvl="1" algn="just"/>
            <a:r>
              <a:rPr lang="pt-BR" sz="2200" dirty="0" smtClean="0"/>
              <a:t>Todas as normas jurídicas locais devem observância aos ditames previstos na Lei Orgânica, sob pena de ilegalidade.</a:t>
            </a:r>
            <a:endParaRPr lang="pt-BR" sz="2200" dirty="0"/>
          </a:p>
        </p:txBody>
      </p:sp>
      <p:sp>
        <p:nvSpPr>
          <p:cNvPr id="4" name="Título 1"/>
          <p:cNvSpPr txBox="1">
            <a:spLocks/>
          </p:cNvSpPr>
          <p:nvPr/>
        </p:nvSpPr>
        <p:spPr>
          <a:xfrm>
            <a:off x="2115151" y="132223"/>
            <a:ext cx="7772400" cy="700696"/>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ln>
            <a:solidFill>
              <a:srgbClr val="3366FF"/>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10000"/>
              </a:lnSpc>
              <a:spcBef>
                <a:spcPts val="0"/>
              </a:spcBef>
            </a:pPr>
            <a:r>
              <a:rPr lang="pt-BR" sz="4000" dirty="0" smtClean="0">
                <a:solidFill>
                  <a:srgbClr val="FF0000"/>
                </a:solidFill>
              </a:rPr>
              <a:t>Organização do Município</a:t>
            </a:r>
            <a:endParaRPr lang="pt-BR" sz="4000" dirty="0">
              <a:solidFill>
                <a:srgbClr val="FF0000"/>
              </a:solidFill>
            </a:endParaRPr>
          </a:p>
        </p:txBody>
      </p:sp>
      <p:pic>
        <p:nvPicPr>
          <p:cNvPr id="6" name="Picture 2" descr="http://www.recife.pe.leg.br/207x204xlogo.png.pagespeed.ic.AD3qIUd-K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0951" y="230020"/>
            <a:ext cx="1330534" cy="119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917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9176" y="1240324"/>
            <a:ext cx="11669917" cy="5617676"/>
          </a:xfrm>
        </p:spPr>
        <p:txBody>
          <a:bodyPr>
            <a:normAutofit fontScale="92500" lnSpcReduction="20000"/>
          </a:bodyPr>
          <a:lstStyle/>
          <a:p>
            <a:pPr marL="0" indent="0">
              <a:buNone/>
            </a:pPr>
            <a:r>
              <a:rPr lang="pt-BR" sz="2200" dirty="0" smtClean="0"/>
              <a:t>(...)</a:t>
            </a:r>
          </a:p>
          <a:p>
            <a:pPr marL="0" indent="0" algn="just">
              <a:buNone/>
            </a:pPr>
            <a:r>
              <a:rPr lang="pt-BR" sz="2200" dirty="0" smtClean="0"/>
              <a:t>VI </a:t>
            </a:r>
            <a:r>
              <a:rPr lang="pt-BR" sz="2200" dirty="0"/>
              <a:t>- o subsídio dos Vereadores será fixado pelas respectivas Câmaras Municipais em cada legislatura para a </a:t>
            </a:r>
            <a:r>
              <a:rPr lang="pt-BR" sz="2200" dirty="0" err="1"/>
              <a:t>subseqüente</a:t>
            </a:r>
            <a:r>
              <a:rPr lang="pt-BR" sz="2200" dirty="0"/>
              <a:t>, observado o que dispõe esta Constituição, observados os critérios estabelecidos na respectiva Lei Orgânica e os seguintes limites máximos: (Redação da EC 25/2000</a:t>
            </a:r>
            <a:r>
              <a:rPr lang="pt-BR" sz="2200" dirty="0" smtClean="0"/>
              <a:t>).</a:t>
            </a:r>
          </a:p>
          <a:p>
            <a:pPr marL="0" indent="0" algn="just">
              <a:buNone/>
            </a:pPr>
            <a:r>
              <a:rPr lang="pt-BR" sz="2200" dirty="0" smtClean="0"/>
              <a:t>(...)</a:t>
            </a:r>
          </a:p>
          <a:p>
            <a:pPr marL="0" indent="0" algn="just">
              <a:buNone/>
            </a:pPr>
            <a:r>
              <a:rPr lang="pt-BR" sz="2200" dirty="0"/>
              <a:t>f) em Municípios de mais de quinhentos mil habitantes, o subsídio máximo dos Vereadores corresponderá a setenta e cinco por cento do subsídio dos Deputados Estaduais; </a:t>
            </a:r>
            <a:r>
              <a:rPr lang="pt-BR" sz="2200" dirty="0">
                <a:hlinkClick r:id="rId2"/>
              </a:rPr>
              <a:t>(Incluído pela Emenda Constitucional nº 25, de 2000)</a:t>
            </a:r>
            <a:endParaRPr lang="pt-BR" sz="2200" dirty="0" smtClean="0"/>
          </a:p>
          <a:p>
            <a:pPr marL="0" indent="0" algn="just">
              <a:buNone/>
            </a:pPr>
            <a:endParaRPr lang="pt-BR" sz="2200" dirty="0"/>
          </a:p>
          <a:p>
            <a:pPr algn="just" fontAlgn="t"/>
            <a:r>
              <a:rPr lang="pt-BR" sz="2200" b="1" dirty="0" smtClean="0">
                <a:solidFill>
                  <a:srgbClr val="FF0000"/>
                </a:solidFill>
              </a:rPr>
              <a:t>STF</a:t>
            </a:r>
            <a:r>
              <a:rPr lang="pt-BR" sz="2200" dirty="0" smtClean="0"/>
              <a:t> - </a:t>
            </a:r>
            <a:r>
              <a:rPr lang="pt-BR" sz="2200" dirty="0"/>
              <a:t>A fixação dos subsídios de vereadores é de competência exclusiva da Câmara Municipal, a qual deve respeitar as prescrições estabelecidas na Lei Orgânica Municipal, na Constituição do respectivo Estado, bem como na CF.</a:t>
            </a:r>
          </a:p>
          <a:p>
            <a:pPr marL="0" indent="0">
              <a:buNone/>
            </a:pPr>
            <a:r>
              <a:rPr lang="pt-BR" sz="1100" dirty="0" smtClean="0"/>
              <a:t>         [</a:t>
            </a:r>
            <a:r>
              <a:rPr lang="pt-BR" sz="1100" b="1" dirty="0">
                <a:hlinkClick r:id="rId3"/>
              </a:rPr>
              <a:t>RE 494.253 </a:t>
            </a:r>
            <a:r>
              <a:rPr lang="pt-BR" sz="1100" b="1" dirty="0" err="1" smtClean="0">
                <a:hlinkClick r:id="rId3"/>
              </a:rPr>
              <a:t>AgR</a:t>
            </a:r>
            <a:r>
              <a:rPr lang="pt-BR" sz="1100" dirty="0"/>
              <a:t>, rel. min. </a:t>
            </a:r>
            <a:r>
              <a:rPr lang="pt-BR" sz="1100" b="1" dirty="0"/>
              <a:t>Ellen Gracie</a:t>
            </a:r>
            <a:r>
              <a:rPr lang="pt-BR" sz="1100" dirty="0"/>
              <a:t>, j. 22-2-2011, 2ª T, </a:t>
            </a:r>
            <a:r>
              <a:rPr lang="pt-BR" sz="1100" i="1" dirty="0"/>
              <a:t>DJE </a:t>
            </a:r>
            <a:r>
              <a:rPr lang="pt-BR" sz="1100" dirty="0"/>
              <a:t>de 15-3-2011</a:t>
            </a:r>
            <a:r>
              <a:rPr lang="pt-BR" sz="1100" dirty="0" smtClean="0"/>
              <a:t>.]</a:t>
            </a:r>
          </a:p>
          <a:p>
            <a:pPr marL="0" indent="0">
              <a:buNone/>
            </a:pPr>
            <a:endParaRPr lang="pt-BR" sz="2200" dirty="0"/>
          </a:p>
          <a:p>
            <a:pPr marL="0" indent="0" algn="just">
              <a:buNone/>
            </a:pPr>
            <a:r>
              <a:rPr lang="pt-BR" sz="2200" dirty="0" smtClean="0"/>
              <a:t>	Nos termos do Parágrafo Único do art. 23 da Lei Orgânica do Recife, a fixação dos subsídios dos vereadores se dará por meio de </a:t>
            </a:r>
            <a:r>
              <a:rPr lang="pt-BR" sz="2200" dirty="0" smtClean="0">
                <a:solidFill>
                  <a:srgbClr val="FF0000"/>
                </a:solidFill>
              </a:rPr>
              <a:t>Decreto Legislativo</a:t>
            </a:r>
            <a:r>
              <a:rPr lang="pt-BR" sz="2200" dirty="0" smtClean="0"/>
              <a:t>.</a:t>
            </a:r>
          </a:p>
          <a:p>
            <a:pPr marL="0" indent="0">
              <a:buNone/>
            </a:pPr>
            <a:endParaRPr lang="pt-BR" sz="2200" dirty="0" smtClean="0"/>
          </a:p>
          <a:p>
            <a:pPr marL="0" indent="0" algn="just">
              <a:buNone/>
            </a:pPr>
            <a:r>
              <a:rPr lang="pt-BR" sz="2200" dirty="0" smtClean="0"/>
              <a:t>Obs.: Há Municípios que se utilizam de LEI para fixação dos subsídios dos vereadores. Contudo, o texto constitucional não exige.</a:t>
            </a:r>
            <a:endParaRPr lang="pt-BR" sz="2200" dirty="0"/>
          </a:p>
        </p:txBody>
      </p:sp>
      <p:pic>
        <p:nvPicPr>
          <p:cNvPr id="4" name="Picture 2" descr="http://www.recife.pe.leg.br/207x204xlogo.png.pagespeed.ic.AD3qIUd-K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0951" y="230020"/>
            <a:ext cx="1330534" cy="1191373"/>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2115151" y="132223"/>
            <a:ext cx="7772400" cy="700696"/>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ln>
            <a:solidFill>
              <a:srgbClr val="3366FF"/>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10000"/>
              </a:lnSpc>
              <a:spcBef>
                <a:spcPts val="0"/>
              </a:spcBef>
            </a:pPr>
            <a:r>
              <a:rPr lang="pt-BR" sz="4000" dirty="0" smtClean="0">
                <a:solidFill>
                  <a:srgbClr val="FF0000"/>
                </a:solidFill>
              </a:rPr>
              <a:t>Fixação remuneratória dos vereadores</a:t>
            </a:r>
            <a:endParaRPr lang="pt-BR" sz="4000" dirty="0">
              <a:solidFill>
                <a:srgbClr val="FF0000"/>
              </a:solidFill>
            </a:endParaRPr>
          </a:p>
        </p:txBody>
      </p:sp>
    </p:spTree>
    <p:extLst>
      <p:ext uri="{BB962C8B-B14F-4D97-AF65-F5344CB8AC3E}">
        <p14:creationId xmlns:p14="http://schemas.microsoft.com/office/powerpoint/2010/main" val="675573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3456</TotalTime>
  <Words>1104</Words>
  <Application>Microsoft Office PowerPoint</Application>
  <PresentationFormat>Widescreen</PresentationFormat>
  <Paragraphs>126</Paragraphs>
  <Slides>16</Slides>
  <Notes>0</Notes>
  <HiddenSlides>0</HiddenSlides>
  <MMClips>0</MMClips>
  <ScaleCrop>false</ScaleCrop>
  <HeadingPairs>
    <vt:vector size="6" baseType="variant">
      <vt:variant>
        <vt:lpstr>Fontes usadas</vt:lpstr>
      </vt:variant>
      <vt:variant>
        <vt:i4>3</vt:i4>
      </vt:variant>
      <vt:variant>
        <vt:lpstr>Tema</vt:lpstr>
      </vt:variant>
      <vt:variant>
        <vt:i4>2</vt:i4>
      </vt:variant>
      <vt:variant>
        <vt:lpstr>Títulos de slides</vt:lpstr>
      </vt:variant>
      <vt:variant>
        <vt:i4>16</vt:i4>
      </vt:variant>
    </vt:vector>
  </HeadingPairs>
  <TitlesOfParts>
    <vt:vector size="21" baseType="lpstr">
      <vt:lpstr>Arial</vt:lpstr>
      <vt:lpstr>Calibri</vt:lpstr>
      <vt:lpstr>Calibri Light</vt:lpstr>
      <vt:lpstr>Tema do Office</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Contato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 Municípios</dc:title>
  <dc:creator>CARLOS ALBUQUERQUE</dc:creator>
  <cp:lastModifiedBy>CARLOS ALBUQUERQUE</cp:lastModifiedBy>
  <cp:revision>98</cp:revision>
  <dcterms:created xsi:type="dcterms:W3CDTF">2017-01-23T18:12:50Z</dcterms:created>
  <dcterms:modified xsi:type="dcterms:W3CDTF">2017-01-31T10:37:23Z</dcterms:modified>
</cp:coreProperties>
</file>