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306" r:id="rId4"/>
    <p:sldId id="258" r:id="rId5"/>
    <p:sldId id="273" r:id="rId6"/>
    <p:sldId id="265" r:id="rId7"/>
    <p:sldId id="266" r:id="rId8"/>
    <p:sldId id="308" r:id="rId9"/>
    <p:sldId id="259" r:id="rId10"/>
    <p:sldId id="262" r:id="rId11"/>
    <p:sldId id="260" r:id="rId12"/>
    <p:sldId id="270" r:id="rId13"/>
    <p:sldId id="271" r:id="rId14"/>
    <p:sldId id="309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76" r:id="rId24"/>
    <p:sldId id="310" r:id="rId25"/>
    <p:sldId id="277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7" r:id="rId36"/>
    <p:sldId id="298" r:id="rId37"/>
    <p:sldId id="299" r:id="rId38"/>
    <p:sldId id="300" r:id="rId39"/>
    <p:sldId id="301" r:id="rId40"/>
    <p:sldId id="302" r:id="rId41"/>
    <p:sldId id="303" r:id="rId42"/>
    <p:sldId id="305" r:id="rId43"/>
    <p:sldId id="304" r:id="rId44"/>
    <p:sldId id="275" r:id="rId4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BEF3A32B-0965-44D3-82F1-125A8BDADD68}">
          <p14:sldIdLst>
            <p14:sldId id="256"/>
            <p14:sldId id="306"/>
            <p14:sldId id="258"/>
            <p14:sldId id="273"/>
            <p14:sldId id="265"/>
            <p14:sldId id="266"/>
            <p14:sldId id="308"/>
            <p14:sldId id="259"/>
            <p14:sldId id="262"/>
            <p14:sldId id="260"/>
            <p14:sldId id="270"/>
            <p14:sldId id="271"/>
            <p14:sldId id="309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76"/>
            <p14:sldId id="310"/>
            <p14:sldId id="277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7"/>
            <p14:sldId id="298"/>
            <p14:sldId id="299"/>
            <p14:sldId id="300"/>
            <p14:sldId id="301"/>
            <p14:sldId id="302"/>
            <p14:sldId id="303"/>
            <p14:sldId id="305"/>
            <p14:sldId id="304"/>
            <p14:sldId id="275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730" autoAdjust="0"/>
    <p:restoredTop sz="94660"/>
  </p:normalViewPr>
  <p:slideViewPr>
    <p:cSldViewPr snapToGrid="0">
      <p:cViewPr>
        <p:scale>
          <a:sx n="51" d="100"/>
          <a:sy n="51" d="100"/>
        </p:scale>
        <p:origin x="-1140" y="-5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C339C-B50E-47BB-BE21-AE9EBE1C8C8D}" type="datetimeFigureOut">
              <a:rPr lang="pt-BR" smtClean="0"/>
              <a:pPr/>
              <a:t>03/05/2017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8676F-10C3-4095-B09A-103EB8B089E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7701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C339C-B50E-47BB-BE21-AE9EBE1C8C8D}" type="datetimeFigureOut">
              <a:rPr lang="pt-BR" smtClean="0"/>
              <a:pPr/>
              <a:t>03/05/2017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8676F-10C3-4095-B09A-103EB8B089E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913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C339C-B50E-47BB-BE21-AE9EBE1C8C8D}" type="datetimeFigureOut">
              <a:rPr lang="pt-BR" smtClean="0"/>
              <a:pPr/>
              <a:t>03/05/2017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8676F-10C3-4095-B09A-103EB8B089E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7743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D21EF-C61A-41C1-96C0-1FC1D8875A2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03/05/2017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07CC7-6075-454B-B714-9256FDE3FE7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3054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B6D03-5CA3-4DD3-A550-A3D40F5B5C9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03/05/2017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0A07B-F0F8-4F86-8950-C805A13D8E4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200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C339C-B50E-47BB-BE21-AE9EBE1C8C8D}" type="datetimeFigureOut">
              <a:rPr lang="pt-BR" smtClean="0"/>
              <a:pPr/>
              <a:t>03/05/2017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8676F-10C3-4095-B09A-103EB8B089E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8629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C339C-B50E-47BB-BE21-AE9EBE1C8C8D}" type="datetimeFigureOut">
              <a:rPr lang="pt-BR" smtClean="0"/>
              <a:pPr/>
              <a:t>03/05/2017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8676F-10C3-4095-B09A-103EB8B089E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7003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C339C-B50E-47BB-BE21-AE9EBE1C8C8D}" type="datetimeFigureOut">
              <a:rPr lang="pt-BR" smtClean="0"/>
              <a:pPr/>
              <a:t>03/05/2017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8676F-10C3-4095-B09A-103EB8B089E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3696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C339C-B50E-47BB-BE21-AE9EBE1C8C8D}" type="datetimeFigureOut">
              <a:rPr lang="pt-BR" smtClean="0"/>
              <a:pPr/>
              <a:t>03/05/2017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8676F-10C3-4095-B09A-103EB8B089E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5685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C339C-B50E-47BB-BE21-AE9EBE1C8C8D}" type="datetimeFigureOut">
              <a:rPr lang="pt-BR" smtClean="0"/>
              <a:pPr/>
              <a:t>03/05/2017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8676F-10C3-4095-B09A-103EB8B089E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6412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C339C-B50E-47BB-BE21-AE9EBE1C8C8D}" type="datetimeFigureOut">
              <a:rPr lang="pt-BR" smtClean="0"/>
              <a:pPr/>
              <a:t>03/05/2017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8676F-10C3-4095-B09A-103EB8B089E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3652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C339C-B50E-47BB-BE21-AE9EBE1C8C8D}" type="datetimeFigureOut">
              <a:rPr lang="pt-BR" smtClean="0"/>
              <a:pPr/>
              <a:t>03/05/2017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8676F-10C3-4095-B09A-103EB8B089E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2551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C339C-B50E-47BB-BE21-AE9EBE1C8C8D}" type="datetimeFigureOut">
              <a:rPr lang="pt-BR" smtClean="0"/>
              <a:pPr/>
              <a:t>03/05/2017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8676F-10C3-4095-B09A-103EB8B089E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0415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AC339C-B50E-47BB-BE21-AE9EBE1C8C8D}" type="datetimeFigureOut">
              <a:rPr lang="pt-BR" smtClean="0"/>
              <a:pPr/>
              <a:t>03/05/2017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8676F-10C3-4095-B09A-103EB8B089E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158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D21EF-C61A-41C1-96C0-1FC1D8875A2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03/05/2017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07CC7-6075-454B-B714-9256FDE3FE7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304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cealbuquerque.cmr@gmail.com" TargetMode="Externa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recife.pe.leg.br/207x204xlogo.png.pagespeed.ic.AD3qIUd-K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443" y="276164"/>
            <a:ext cx="2009116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2209800" y="2468017"/>
            <a:ext cx="7772400" cy="1152128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rgbClr val="3366F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  <a:scene3d>
              <a:camera prst="orthographicFront"/>
              <a:lightRig rig="sunset" dir="t"/>
            </a:scene3d>
            <a:sp3d prstMaterial="metal">
              <a:bevelT w="12700" h="69850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t-BR" sz="4000" dirty="0"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O PARECER NAS COMISSÕES</a:t>
            </a:r>
          </a:p>
        </p:txBody>
      </p:sp>
      <p:sp>
        <p:nvSpPr>
          <p:cNvPr id="8" name="Subtítulo 2"/>
          <p:cNvSpPr txBox="1">
            <a:spLocks/>
          </p:cNvSpPr>
          <p:nvPr/>
        </p:nvSpPr>
        <p:spPr>
          <a:xfrm>
            <a:off x="2679827" y="3837428"/>
            <a:ext cx="6898740" cy="444861"/>
          </a:xfrm>
          <a:prstGeom prst="rect">
            <a:avLst/>
          </a:prstGeom>
          <a:ln>
            <a:solidFill>
              <a:srgbClr val="3366F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0000" lnSpcReduction="20000"/>
          </a:bodyPr>
          <a:lstStyle>
            <a:defPPr>
              <a:defRPr lang="pt-BR"/>
            </a:defPPr>
            <a:lvl1pPr indent="0" algn="ctr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indent="0" algn="ctr">
              <a:spcBef>
                <a:spcPct val="20000"/>
              </a:spcBef>
              <a:buFont typeface="Arial" panose="020B0604020202020204" pitchFamily="34" charset="0"/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indent="0" algn="ctr">
              <a:spcBef>
                <a:spcPct val="20000"/>
              </a:spcBef>
              <a:buFont typeface="Arial" panose="020B0604020202020204" pitchFamily="34" charset="0"/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/>
              <a:t>Disciplinamento regimental e técnica de sua elaboração</a:t>
            </a:r>
            <a:endParaRPr lang="pt-BR" sz="1600" dirty="0"/>
          </a:p>
        </p:txBody>
      </p:sp>
      <p:sp>
        <p:nvSpPr>
          <p:cNvPr id="2" name="Retângulo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 dpi="0" rotWithShape="1">
            <a:blip r:embed="rId3" cstate="print">
              <a:alphaModFix amt="15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4562631" y="4781427"/>
            <a:ext cx="3066737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/>
              <a:t>Carlos </a:t>
            </a:r>
            <a:r>
              <a:rPr lang="pt-BR" sz="2800" dirty="0" smtClean="0"/>
              <a:t>Albuquerque</a:t>
            </a:r>
          </a:p>
          <a:p>
            <a:endParaRPr lang="pt-BR" sz="2800" dirty="0" smtClean="0"/>
          </a:p>
          <a:p>
            <a:endParaRPr lang="pt-BR" sz="2800" dirty="0"/>
          </a:p>
          <a:p>
            <a:pPr algn="ctr"/>
            <a:r>
              <a:rPr lang="pt-BR" sz="2400" dirty="0" smtClean="0"/>
              <a:t>Recife, 2017</a:t>
            </a:r>
            <a:endParaRPr lang="pt-BR" sz="2800" dirty="0" smtClean="0"/>
          </a:p>
        </p:txBody>
      </p:sp>
    </p:spTree>
    <p:extLst>
      <p:ext uri="{BB962C8B-B14F-4D97-AF65-F5344CB8AC3E}">
        <p14:creationId xmlns:p14="http://schemas.microsoft.com/office/powerpoint/2010/main" val="3697420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3499" y="1910282"/>
            <a:ext cx="11525060" cy="424857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pt-BR" sz="1000" dirty="0"/>
          </a:p>
          <a:p>
            <a:pPr marL="0" indent="0">
              <a:buNone/>
            </a:pPr>
            <a:r>
              <a:rPr lang="pt-BR" sz="2900" dirty="0"/>
              <a:t>Art. 161. O Presidente da Câmara </a:t>
            </a:r>
            <a:r>
              <a:rPr lang="pt-BR" sz="2900" u="sng" dirty="0"/>
              <a:t>devolverá à comissão o parecer que contrarie as disposições regimentais</a:t>
            </a:r>
            <a:r>
              <a:rPr lang="pt-BR" sz="2900" dirty="0"/>
              <a:t>, para, quando for o caso, ser reformulado na sua conformidade.</a:t>
            </a:r>
          </a:p>
          <a:p>
            <a:pPr marL="0" indent="0">
              <a:buNone/>
            </a:pPr>
            <a:endParaRPr lang="pt-BR" sz="2900" dirty="0"/>
          </a:p>
          <a:p>
            <a:pPr marL="0" indent="0">
              <a:buNone/>
            </a:pPr>
            <a:r>
              <a:rPr lang="pt-BR" sz="2900" dirty="0"/>
              <a:t>Art. 163. Os membros das comissões emitirão seu juízo mediante voto.</a:t>
            </a:r>
            <a:br>
              <a:rPr lang="pt-BR" sz="2900" dirty="0"/>
            </a:br>
            <a:endParaRPr lang="pt-BR" sz="2900" dirty="0"/>
          </a:p>
          <a:p>
            <a:pPr marL="0" indent="0">
              <a:buNone/>
            </a:pPr>
            <a:r>
              <a:rPr lang="pt-BR" dirty="0"/>
              <a:t>§ 1º A simples </a:t>
            </a:r>
            <a:r>
              <a:rPr lang="pt-B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subscrição do parecer do relator</a:t>
            </a:r>
            <a:r>
              <a:rPr lang="pt-BR" dirty="0"/>
              <a:t>, não acrescentando, em seguida,</a:t>
            </a:r>
            <a:br>
              <a:rPr lang="pt-BR" dirty="0"/>
            </a:br>
            <a:r>
              <a:rPr lang="pt-BR" dirty="0"/>
              <a:t>qualquer observação a sua assinatura, implicará plena e irrestrita concordância do </a:t>
            </a:r>
            <a:r>
              <a:rPr lang="pt-BR" dirty="0" smtClean="0"/>
              <a:t>signatário com </a:t>
            </a:r>
            <a:r>
              <a:rPr lang="pt-BR" dirty="0"/>
              <a:t>o fundamento e as conclusões manifestas pelo relator. </a:t>
            </a:r>
            <a:br>
              <a:rPr lang="pt-BR" dirty="0"/>
            </a:br>
            <a:endParaRPr lang="pt-BR" sz="2900" dirty="0" smtClean="0"/>
          </a:p>
          <a:p>
            <a:pPr marL="0" indent="0">
              <a:buNone/>
            </a:pPr>
            <a:r>
              <a:rPr lang="pt-BR" sz="2900" dirty="0" smtClean="0"/>
              <a:t>§ </a:t>
            </a:r>
            <a:r>
              <a:rPr lang="pt-BR" sz="2900" dirty="0"/>
              <a:t>2º O voto será "</a:t>
            </a:r>
            <a:r>
              <a:rPr lang="pt-BR" sz="29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pelas conclusões</a:t>
            </a:r>
            <a:r>
              <a:rPr lang="pt-BR" sz="2900" dirty="0"/>
              <a:t>" se emitir considerações divergentes das </a:t>
            </a:r>
            <a:r>
              <a:rPr lang="pt-BR" sz="2900" dirty="0" smtClean="0"/>
              <a:t>apresentadas </a:t>
            </a:r>
            <a:r>
              <a:rPr lang="pt-BR" sz="2900" dirty="0"/>
              <a:t>pelo relator, mas aceitar as suas conclusões; </a:t>
            </a:r>
            <a:r>
              <a:rPr lang="pt-BR" sz="2500" dirty="0" smtClean="0"/>
              <a:t> </a:t>
            </a:r>
            <a:r>
              <a:rPr lang="pt-BR" sz="2500" dirty="0"/>
              <a:t/>
            </a:r>
            <a:br>
              <a:rPr lang="pt-BR" sz="2500" dirty="0"/>
            </a:br>
            <a:endParaRPr lang="pt-BR" sz="2500" dirty="0"/>
          </a:p>
        </p:txBody>
      </p:sp>
      <p:pic>
        <p:nvPicPr>
          <p:cNvPr id="4" name="Picture 2" descr="http://www.recife.pe.leg.br/207x204xlogo.png.pagespeed.ic.AD3qIUd-K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0951" y="230020"/>
            <a:ext cx="1330535" cy="1191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1688639" y="499173"/>
            <a:ext cx="7879644" cy="1062551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rgbClr val="3366F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t-B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 Pareceres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t-BR" sz="2400" dirty="0" smtClean="0">
                <a:solidFill>
                  <a:srgbClr val="FF0000"/>
                </a:solidFill>
              </a:rPr>
              <a:t>Regimento Interno</a:t>
            </a:r>
            <a:endParaRPr lang="pt-BR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417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0921" y="1575305"/>
            <a:ext cx="11706329" cy="51972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500" dirty="0"/>
              <a:t>§ 3º O voto será “</a:t>
            </a:r>
            <a:r>
              <a:rPr lang="pt-BR" sz="25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 restrições</a:t>
            </a:r>
            <a:r>
              <a:rPr lang="pt-BR" sz="2500" dirty="0"/>
              <a:t>" se emitir considerações que divirjam pontualmente das do relator, mantendo concordância com os aspectos fundamentais de suas considerações e com as suas conclusões;</a:t>
            </a:r>
          </a:p>
          <a:p>
            <a:pPr marL="0" indent="0">
              <a:buNone/>
            </a:pPr>
            <a:r>
              <a:rPr lang="pt-BR" sz="2500" dirty="0"/>
              <a:t/>
            </a:r>
            <a:br>
              <a:rPr lang="pt-BR" sz="2500" dirty="0"/>
            </a:br>
            <a:r>
              <a:rPr lang="pt-BR" sz="2500" dirty="0"/>
              <a:t>§ 4º O voto será "</a:t>
            </a:r>
            <a:r>
              <a:rPr lang="pt-BR" sz="25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contrário</a:t>
            </a:r>
            <a:r>
              <a:rPr lang="pt-BR" sz="2500" dirty="0"/>
              <a:t>" se for oposto ao do relator.</a:t>
            </a:r>
            <a:br>
              <a:rPr lang="pt-BR" sz="2500" dirty="0"/>
            </a:br>
            <a:endParaRPr lang="pt-BR" sz="2500" dirty="0"/>
          </a:p>
          <a:p>
            <a:pPr marL="0" indent="0">
              <a:buNone/>
            </a:pPr>
            <a:r>
              <a:rPr lang="pt-BR" sz="2500" dirty="0"/>
              <a:t>§ 5º Será considerado “</a:t>
            </a:r>
            <a:r>
              <a:rPr lang="pt-BR" sz="2500" b="1" u="sng" dirty="0"/>
              <a:t>voto em separado</a:t>
            </a:r>
            <a:r>
              <a:rPr lang="pt-BR" sz="2500" dirty="0"/>
              <a:t>” aquele que for </a:t>
            </a:r>
            <a:r>
              <a:rPr lang="pt-BR" sz="2500" b="1" dirty="0"/>
              <a:t>fundamentado em razões escritas</a:t>
            </a:r>
            <a:r>
              <a:rPr lang="pt-BR" sz="2500" dirty="0"/>
              <a:t>, divergentes ou não das conclusões do relator, podendo ser “pelas conclusões”, “com restrições” ou “contrário”. </a:t>
            </a:r>
            <a:br>
              <a:rPr lang="pt-BR" sz="2500" dirty="0"/>
            </a:br>
            <a:endParaRPr lang="pt-BR" sz="2500" dirty="0"/>
          </a:p>
          <a:p>
            <a:pPr marL="0" indent="0">
              <a:buNone/>
            </a:pPr>
            <a:r>
              <a:rPr lang="pt-BR" sz="2500" dirty="0"/>
              <a:t>§ 6º Será considerado "vencido" o voto contrário ao parecer aprovado. </a:t>
            </a:r>
            <a:br>
              <a:rPr lang="pt-BR" sz="2500" dirty="0"/>
            </a:br>
            <a:endParaRPr lang="pt-BR" sz="2500" dirty="0"/>
          </a:p>
        </p:txBody>
      </p:sp>
      <p:pic>
        <p:nvPicPr>
          <p:cNvPr id="5" name="Picture 2" descr="http://www.recife.pe.leg.br/207x204xlogo.png.pagespeed.ic.AD3qIUd-K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0951" y="230020"/>
            <a:ext cx="1330535" cy="1191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1724854" y="230021"/>
            <a:ext cx="7879644" cy="1062551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rgbClr val="3366F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t-B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 Pareceres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t-BR" sz="2400" dirty="0" smtClean="0">
                <a:solidFill>
                  <a:srgbClr val="FF0000"/>
                </a:solidFill>
              </a:rPr>
              <a:t>Regimento Interno</a:t>
            </a:r>
            <a:endParaRPr lang="pt-BR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170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5182" y="170080"/>
            <a:ext cx="11953775" cy="6687921"/>
          </a:xfrm>
        </p:spPr>
        <p:txBody>
          <a:bodyPr>
            <a:normAutofit/>
          </a:bodyPr>
          <a:lstStyle/>
          <a:p>
            <a:endParaRPr lang="pt-BR" sz="1900" b="1" dirty="0"/>
          </a:p>
          <a:p>
            <a:pPr marL="0" indent="0">
              <a:buNone/>
            </a:pPr>
            <a:endParaRPr lang="pt-BR" sz="1900" dirty="0"/>
          </a:p>
        </p:txBody>
      </p:sp>
      <p:pic>
        <p:nvPicPr>
          <p:cNvPr id="4" name="Picture 2" descr="http://www.recife.pe.leg.br/207x204xlogo.png.pagespeed.ic.AD3qIUd-K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0662" y="248128"/>
            <a:ext cx="1330535" cy="1191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1724854" y="193806"/>
            <a:ext cx="7879644" cy="1062551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rgbClr val="3366F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t-BR" sz="4000" dirty="0">
                <a:solidFill>
                  <a:srgbClr val="FF0000"/>
                </a:solidFill>
              </a:rPr>
              <a:t>Dos Pareceres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t-BR" sz="2400" dirty="0" smtClean="0">
                <a:solidFill>
                  <a:srgbClr val="FF0000"/>
                </a:solidFill>
              </a:rPr>
              <a:t>Regimento Interno</a:t>
            </a:r>
            <a:endParaRPr lang="pt-BR" sz="2400" dirty="0">
              <a:solidFill>
                <a:srgbClr val="FF0000"/>
              </a:solidFill>
            </a:endParaRP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434243" y="1837853"/>
            <a:ext cx="11217243" cy="4837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400" dirty="0"/>
              <a:t>Art. 164. O parecer do relator somente se converterá em parecer da comissão se</a:t>
            </a:r>
            <a:br>
              <a:rPr lang="pt-BR" sz="2400" dirty="0"/>
            </a:br>
            <a:r>
              <a:rPr lang="pt-BR" sz="2400" dirty="0"/>
              <a:t>aprovado pela maioria dos seus membros.</a:t>
            </a:r>
            <a:br>
              <a:rPr lang="pt-BR" sz="2400" dirty="0"/>
            </a:br>
            <a:endParaRPr lang="pt-BR" sz="2400" dirty="0"/>
          </a:p>
          <a:p>
            <a:pPr marL="0" indent="0">
              <a:buNone/>
            </a:pPr>
            <a:r>
              <a:rPr lang="pt-BR" sz="2400" dirty="0"/>
              <a:t>Art. 165. Constituirá "</a:t>
            </a:r>
            <a:r>
              <a:rPr lang="pt-B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voto vencido</a:t>
            </a:r>
            <a:r>
              <a:rPr lang="pt-BR" sz="2400" dirty="0"/>
              <a:t>" do relator seu parecer não acolhido pela maioria da comissão.</a:t>
            </a:r>
          </a:p>
          <a:p>
            <a:pPr marL="0" indent="0">
              <a:buNone/>
            </a:pPr>
            <a:endParaRPr lang="pt-BR" sz="2400" dirty="0"/>
          </a:p>
          <a:p>
            <a:pPr marL="0" indent="0">
              <a:buNone/>
            </a:pPr>
            <a:r>
              <a:rPr lang="pt-BR" sz="2400" dirty="0"/>
              <a:t>Art. 166. O "voto em separado", divergente ou não das conclusões do relator, desde que</a:t>
            </a:r>
            <a:br>
              <a:rPr lang="pt-BR" sz="2400" dirty="0"/>
            </a:br>
            <a:r>
              <a:rPr lang="pt-BR" sz="2400" dirty="0"/>
              <a:t>acolhido pela maioria da comissão, passará a constituir o parecer da comissão. </a:t>
            </a:r>
            <a:br>
              <a:rPr lang="pt-BR" sz="2400" dirty="0"/>
            </a:b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1509132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0"/>
            <a:ext cx="12192000" cy="6857999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rgbClr val="3366F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t-BR" sz="11500" b="1" dirty="0" smtClean="0">
                <a:solidFill>
                  <a:srgbClr val="FF0000"/>
                </a:solidFill>
              </a:rPr>
              <a:t>Elaboração do Parecer</a:t>
            </a:r>
            <a:endParaRPr lang="pt-BR" sz="115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59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Conceito</a:t>
            </a:r>
            <a:r>
              <a:rPr lang="pt-BR" dirty="0" smtClean="0"/>
              <a:t>:</a:t>
            </a:r>
          </a:p>
          <a:p>
            <a:endParaRPr lang="pt-BR" dirty="0"/>
          </a:p>
          <a:p>
            <a:r>
              <a:rPr lang="pt-BR" dirty="0" smtClean="0"/>
              <a:t>Parecer </a:t>
            </a:r>
            <a:r>
              <a:rPr lang="pt-BR" dirty="0"/>
              <a:t>é o pronunciamento da comissão sobre matéria sujeita a sua análise. </a:t>
            </a:r>
            <a:r>
              <a:rPr lang="pt-BR" dirty="0" smtClean="0"/>
              <a:t>(RI, art. 156)</a:t>
            </a:r>
          </a:p>
          <a:p>
            <a:endParaRPr lang="pt-BR" dirty="0" smtClean="0"/>
          </a:p>
          <a:p>
            <a:r>
              <a:rPr lang="pt-BR" dirty="0" smtClean="0"/>
              <a:t>Consiste no texto escrito que consolida a decisão do relator e/ou da comissão acerca da proposição, a qual é tomada por maioria.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pic>
        <p:nvPicPr>
          <p:cNvPr id="4" name="Picture 2" descr="http://www.recife.pe.leg.br/207x204xlogo.png.pagespeed.ic.AD3qIUd-K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0662" y="259416"/>
            <a:ext cx="1330535" cy="1191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344379" cy="1325563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algn="ctr"/>
            <a:r>
              <a:rPr lang="pt-B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Elaboração do Parecer</a:t>
            </a:r>
            <a:endParaRPr lang="pt-B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38386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7697" y="1825626"/>
            <a:ext cx="11446119" cy="4619780"/>
          </a:xfrm>
        </p:spPr>
        <p:txBody>
          <a:bodyPr>
            <a:normAutofit fontScale="92500" lnSpcReduction="20000"/>
          </a:bodyPr>
          <a:lstStyle/>
          <a:p>
            <a:endParaRPr lang="pt-BR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Partes</a:t>
            </a:r>
            <a:r>
              <a:rPr lang="pt-BR" dirty="0" smtClean="0"/>
              <a:t>:</a:t>
            </a:r>
            <a:endParaRPr lang="pt-BR" dirty="0"/>
          </a:p>
          <a:p>
            <a:endParaRPr lang="pt-BR" dirty="0"/>
          </a:p>
          <a:p>
            <a:pPr marL="0" indent="0">
              <a:buNone/>
            </a:pPr>
            <a:r>
              <a:rPr lang="pt-BR" dirty="0"/>
              <a:t>Art. 160. O parecer constará de 3 (três) partes:</a:t>
            </a:r>
            <a:br>
              <a:rPr lang="pt-BR" dirty="0"/>
            </a:br>
            <a:endParaRPr lang="pt-BR" dirty="0"/>
          </a:p>
          <a:p>
            <a:pPr marL="0" indent="0">
              <a:buNone/>
            </a:pPr>
            <a:r>
              <a:rPr lang="pt-BR" dirty="0"/>
              <a:t>I - </a:t>
            </a:r>
            <a:r>
              <a:rPr lang="pt-B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relatório</a:t>
            </a:r>
            <a:r>
              <a:rPr lang="pt-BR" dirty="0"/>
              <a:t>, em que se fará exposição circunstanciada da matéria em exame;</a:t>
            </a:r>
            <a:br>
              <a:rPr lang="pt-BR" dirty="0"/>
            </a:br>
            <a:endParaRPr lang="pt-BR" dirty="0"/>
          </a:p>
          <a:p>
            <a:pPr marL="0" indent="0">
              <a:buNone/>
            </a:pPr>
            <a:r>
              <a:rPr lang="pt-BR" dirty="0"/>
              <a:t>II - </a:t>
            </a:r>
            <a:r>
              <a:rPr lang="pt-B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voto do relator</a:t>
            </a:r>
            <a:r>
              <a:rPr lang="pt-BR" dirty="0"/>
              <a:t>, em termos objetivos, com a sua opinião sobre a conveniência </a:t>
            </a:r>
            <a:r>
              <a:rPr lang="pt-BR" dirty="0" smtClean="0"/>
              <a:t>da aprovação </a:t>
            </a:r>
            <a:r>
              <a:rPr lang="pt-BR" dirty="0"/>
              <a:t>ou rejeição, total ou parcial, da matéria, ou sobre a necessidade de dar-lhe substitutivo ou oferecer-lhe emenda; e</a:t>
            </a:r>
            <a:br>
              <a:rPr lang="pt-BR" dirty="0"/>
            </a:br>
            <a:endParaRPr lang="pt-BR" dirty="0"/>
          </a:p>
          <a:p>
            <a:pPr marL="0" indent="0">
              <a:buNone/>
            </a:pPr>
            <a:r>
              <a:rPr lang="pt-BR" dirty="0"/>
              <a:t>III - </a:t>
            </a:r>
            <a:r>
              <a:rPr lang="pt-B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conclusão da comissão</a:t>
            </a:r>
            <a:r>
              <a:rPr lang="pt-BR" dirty="0"/>
              <a:t>, com a decisão desta, a indicação dos vereadores votantes e os respectivos votos.</a:t>
            </a:r>
          </a:p>
        </p:txBody>
      </p:sp>
      <p:pic>
        <p:nvPicPr>
          <p:cNvPr id="4" name="Picture 2" descr="http://www.recife.pe.leg.br/207x204xlogo.png.pagespeed.ic.AD3qIUd-K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0662" y="248128"/>
            <a:ext cx="1330535" cy="1191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344379" cy="1325563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algn="ctr"/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Elaboração do Parecer</a:t>
            </a:r>
            <a:endParaRPr lang="pt-B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udy Old Style" panose="0202050205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923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Partes</a:t>
            </a:r>
            <a:r>
              <a:rPr lang="pt-BR" dirty="0"/>
              <a:t>:</a:t>
            </a:r>
          </a:p>
          <a:p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A prática da Câmara Municipal do Recife estabeleceu que o parecer será composto de:</a:t>
            </a:r>
          </a:p>
          <a:p>
            <a:pPr marL="0" indent="0">
              <a:buNone/>
            </a:pPr>
            <a:endParaRPr lang="pt-BR" dirty="0" smtClean="0"/>
          </a:p>
          <a:p>
            <a:r>
              <a:rPr lang="pt-BR" dirty="0" smtClean="0"/>
              <a:t>1) Ementa;</a:t>
            </a:r>
          </a:p>
          <a:p>
            <a:r>
              <a:rPr lang="pt-BR" dirty="0" smtClean="0"/>
              <a:t>2) Relatório;</a:t>
            </a:r>
          </a:p>
          <a:p>
            <a:r>
              <a:rPr lang="pt-BR" dirty="0" smtClean="0"/>
              <a:t>3) Análise;</a:t>
            </a:r>
          </a:p>
          <a:p>
            <a:r>
              <a:rPr lang="pt-BR" dirty="0" smtClean="0"/>
              <a:t>4) Voto do Relator;</a:t>
            </a:r>
          </a:p>
          <a:p>
            <a:r>
              <a:rPr lang="pt-BR" dirty="0" smtClean="0"/>
              <a:t>5) Conclusão da  Comissão.</a:t>
            </a:r>
          </a:p>
        </p:txBody>
      </p:sp>
      <p:pic>
        <p:nvPicPr>
          <p:cNvPr id="4" name="Picture 2" descr="http://www.recife.pe.leg.br/207x204xlogo.png.pagespeed.ic.AD3qIUd-K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0662" y="248128"/>
            <a:ext cx="1330535" cy="1191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344379" cy="1325563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algn="ctr"/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Elaboração do Parecer</a:t>
            </a:r>
            <a:endParaRPr lang="pt-B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udy Old Style" panose="0202050205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329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42797" y="1825625"/>
            <a:ext cx="10711004" cy="4351339"/>
          </a:xfrm>
        </p:spPr>
        <p:txBody>
          <a:bodyPr>
            <a:normAutofit fontScale="85000" lnSpcReduction="20000"/>
          </a:bodyPr>
          <a:lstStyle/>
          <a:p>
            <a:endParaRPr lang="pt-BR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Partes</a:t>
            </a:r>
            <a:r>
              <a:rPr lang="pt-BR" dirty="0"/>
              <a:t>:</a:t>
            </a:r>
          </a:p>
          <a:p>
            <a:endParaRPr lang="pt-BR" dirty="0" smtClean="0"/>
          </a:p>
          <a:p>
            <a:pPr marL="514338" indent="-514338">
              <a:buAutoNum type="arabicParenR"/>
            </a:pPr>
            <a:r>
              <a:rPr lang="pt-BR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Ementa</a:t>
            </a:r>
            <a:r>
              <a:rPr lang="pt-BR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1.1) De onde emana o parecer (de qual comissão);</a:t>
            </a:r>
          </a:p>
          <a:p>
            <a:pPr marL="0" indent="0">
              <a:buNone/>
            </a:pPr>
            <a:r>
              <a:rPr lang="pt-BR" dirty="0" smtClean="0"/>
              <a:t>1.2) O tipo de proposição, por extenso, número e ano;</a:t>
            </a:r>
          </a:p>
          <a:p>
            <a:pPr marL="0" indent="0">
              <a:buNone/>
            </a:pPr>
            <a:r>
              <a:rPr lang="pt-BR" dirty="0" smtClean="0"/>
              <a:t>1.3) A matéria referida na proposição.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Ex.: “</a:t>
            </a:r>
            <a:r>
              <a:rPr lang="pt-BR" sz="2400" dirty="0" smtClean="0">
                <a:solidFill>
                  <a:srgbClr val="0070C0"/>
                </a:solidFill>
              </a:rPr>
              <a:t>Da </a:t>
            </a:r>
            <a:r>
              <a:rPr lang="pt-BR" sz="2400" dirty="0">
                <a:solidFill>
                  <a:srgbClr val="0070C0"/>
                </a:solidFill>
              </a:rPr>
              <a:t>COMISSÃO DE DEFESA DOS DIREITOS HUMANOS E CIDADANIA sobre o Projeto de Lei Ordinária (PLO) n.º ___/2017, que </a:t>
            </a:r>
            <a:r>
              <a:rPr lang="pt-BR" sz="2400" i="1" dirty="0">
                <a:solidFill>
                  <a:srgbClr val="0070C0"/>
                </a:solidFill>
              </a:rPr>
              <a:t>Altera a Lei nº ___/20__, acrescentando o inciso __ no art. </a:t>
            </a:r>
            <a:r>
              <a:rPr lang="pt-BR" sz="2400" i="1" dirty="0" smtClean="0">
                <a:solidFill>
                  <a:srgbClr val="0070C0"/>
                </a:solidFill>
              </a:rPr>
              <a:t>___</a:t>
            </a:r>
            <a:r>
              <a:rPr lang="pt-BR" sz="2400" i="1" dirty="0" smtClean="0"/>
              <a:t>”</a:t>
            </a:r>
            <a:r>
              <a:rPr lang="pt-BR" sz="2400" b="1" i="1" dirty="0" smtClean="0"/>
              <a:t>.</a:t>
            </a:r>
            <a:endParaRPr lang="pt-BR" sz="2400" dirty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Picture 2" descr="http://www.recife.pe.leg.br/207x204xlogo.png.pagespeed.ic.AD3qIUd-K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0662" y="248128"/>
            <a:ext cx="1330535" cy="1191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344379" cy="1325563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algn="ctr"/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Elaboração do Parecer</a:t>
            </a:r>
            <a:endParaRPr lang="pt-B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udy Old Style" panose="0202050205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698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344379" cy="1325563"/>
          </a:xfrm>
        </p:spPr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53595"/>
          </a:xfrm>
        </p:spPr>
        <p:txBody>
          <a:bodyPr/>
          <a:lstStyle/>
          <a:p>
            <a:r>
              <a:rPr lang="pt-B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Partes</a:t>
            </a:r>
            <a:r>
              <a:rPr lang="pt-BR" dirty="0"/>
              <a:t>:</a:t>
            </a:r>
          </a:p>
          <a:p>
            <a:endParaRPr lang="pt-BR" dirty="0"/>
          </a:p>
          <a:p>
            <a:pPr marL="0" indent="0">
              <a:buNone/>
            </a:pPr>
            <a:r>
              <a:rPr lang="pt-BR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 Relatório</a:t>
            </a:r>
            <a:r>
              <a:rPr lang="pt-BR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 smtClean="0"/>
              <a:t>2.1) A tramitação da proposta;</a:t>
            </a:r>
          </a:p>
          <a:p>
            <a:pPr marL="0" indent="0">
              <a:buNone/>
            </a:pPr>
            <a:r>
              <a:rPr lang="pt-BR" dirty="0" smtClean="0"/>
              <a:t>2.2) Esclarecer, resumidamente, o conteúdo da proposição e qual o seu objetivo;</a:t>
            </a:r>
          </a:p>
          <a:p>
            <a:pPr marL="0" indent="0">
              <a:buNone/>
            </a:pPr>
            <a:r>
              <a:rPr lang="pt-BR" dirty="0" smtClean="0"/>
              <a:t>2.3) Expor os principais argumentos em defesa da aprovação da proposição, descritos na justificativa.</a:t>
            </a:r>
            <a:endParaRPr lang="pt-BR" dirty="0"/>
          </a:p>
          <a:p>
            <a:endParaRPr lang="pt-BR" dirty="0"/>
          </a:p>
        </p:txBody>
      </p:sp>
      <p:pic>
        <p:nvPicPr>
          <p:cNvPr id="4" name="Picture 2" descr="http://www.recife.pe.leg.br/207x204xlogo.png.pagespeed.ic.AD3qIUd-K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0662" y="248128"/>
            <a:ext cx="1330535" cy="1191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838200" y="365125"/>
            <a:ext cx="9344379" cy="132556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Elaboração do Parecer</a:t>
            </a:r>
            <a:endParaRPr lang="pt-B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udy Old Style" panose="0202050205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252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344379" cy="1325563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4469" y="1825626"/>
            <a:ext cx="11028556" cy="5032375"/>
          </a:xfrm>
        </p:spPr>
        <p:txBody>
          <a:bodyPr>
            <a:normAutofit fontScale="77500" lnSpcReduction="20000"/>
          </a:bodyPr>
          <a:lstStyle/>
          <a:p>
            <a:r>
              <a:rPr lang="pt-B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Partes</a:t>
            </a:r>
            <a:r>
              <a:rPr lang="pt-BR" dirty="0"/>
              <a:t>:</a:t>
            </a:r>
          </a:p>
          <a:p>
            <a:pPr marL="0" indent="0">
              <a:buNone/>
            </a:pPr>
            <a:endParaRPr lang="pt-BR" sz="3200" i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pt-BR" sz="3200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pt-BR" sz="32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Análise</a:t>
            </a:r>
          </a:p>
          <a:p>
            <a:pPr marL="0" indent="0" algn="just">
              <a:buNone/>
            </a:pPr>
            <a:r>
              <a:rPr lang="pt-BR" dirty="0" smtClean="0"/>
              <a:t>		</a:t>
            </a:r>
            <a:r>
              <a:rPr lang="pt-BR" sz="2600" dirty="0"/>
              <a:t>Neste ponto, proceder-se-á ao embasamento técnico que dará fundamentação à conclusão do relator e/ou da comissão, examinando-se a proposição em conformidade com a área temática da comissão.</a:t>
            </a:r>
          </a:p>
          <a:p>
            <a:pPr marL="0" indent="0" algn="just">
              <a:buNone/>
            </a:pPr>
            <a:r>
              <a:rPr lang="pt-BR" sz="2600" dirty="0" smtClean="0"/>
              <a:t>		Fundamentar acerca </a:t>
            </a:r>
            <a:r>
              <a:rPr lang="pt-BR" sz="2600" dirty="0"/>
              <a:t>da viabilidade/conveniência técnica (de acordo com a área temática da comissão) da </a:t>
            </a:r>
            <a:r>
              <a:rPr lang="pt-BR" sz="2600" dirty="0" smtClean="0"/>
              <a:t>proposição, por meio de, por exemplo:</a:t>
            </a:r>
            <a:endParaRPr lang="pt-BR" sz="2600" dirty="0"/>
          </a:p>
          <a:p>
            <a:pPr marL="0" indent="0" algn="just">
              <a:buNone/>
            </a:pPr>
            <a:endParaRPr lang="pt-BR" sz="2600" dirty="0" smtClean="0"/>
          </a:p>
          <a:p>
            <a:pPr marL="0" indent="0" algn="just">
              <a:buNone/>
            </a:pPr>
            <a:r>
              <a:rPr lang="pt-BR" sz="2600" dirty="0" smtClean="0"/>
              <a:t>	a) Argumentos técnicos da área temática;</a:t>
            </a:r>
          </a:p>
          <a:p>
            <a:pPr marL="0" indent="0" algn="just">
              <a:buNone/>
            </a:pPr>
            <a:r>
              <a:rPr lang="pt-BR" sz="2600" dirty="0"/>
              <a:t>	</a:t>
            </a:r>
            <a:endParaRPr lang="pt-BR" sz="2600" dirty="0" smtClean="0"/>
          </a:p>
          <a:p>
            <a:pPr marL="0" indent="0" algn="just">
              <a:buNone/>
            </a:pPr>
            <a:r>
              <a:rPr lang="pt-BR" sz="2600" dirty="0" smtClean="0"/>
              <a:t>	b</a:t>
            </a:r>
            <a:r>
              <a:rPr lang="pt-BR" sz="2600" dirty="0"/>
              <a:t>) </a:t>
            </a:r>
            <a:r>
              <a:rPr lang="pt-BR" sz="2600" dirty="0" smtClean="0"/>
              <a:t>Apresentação </a:t>
            </a:r>
            <a:r>
              <a:rPr lang="pt-BR" sz="2600" dirty="0"/>
              <a:t>de dados e/ou estudos que ratifiquem o argumento pela aprovação ou rejeição da proposição, </a:t>
            </a:r>
            <a:r>
              <a:rPr lang="pt-BR" sz="2600" dirty="0" smtClean="0"/>
              <a:t>informando-se </a:t>
            </a:r>
            <a:r>
              <a:rPr lang="pt-BR" sz="2600" dirty="0"/>
              <a:t>a fonte</a:t>
            </a:r>
            <a:r>
              <a:rPr lang="pt-BR" sz="2600" dirty="0" smtClean="0"/>
              <a:t>.</a:t>
            </a:r>
          </a:p>
          <a:p>
            <a:pPr marL="0" indent="0" algn="just">
              <a:buNone/>
            </a:pPr>
            <a:endParaRPr lang="pt-BR" sz="2600" dirty="0"/>
          </a:p>
          <a:p>
            <a:pPr marL="0" indent="0" algn="just">
              <a:buNone/>
            </a:pPr>
            <a:r>
              <a:rPr lang="pt-BR" sz="2600" dirty="0" smtClean="0"/>
              <a:t>	c) Indicação de Municípios que já adotam normas idênticas, e os resultados até então obtidos.</a:t>
            </a:r>
            <a:endParaRPr lang="pt-BR" dirty="0"/>
          </a:p>
        </p:txBody>
      </p:sp>
      <p:pic>
        <p:nvPicPr>
          <p:cNvPr id="4" name="Picture 2" descr="http://www.recife.pe.leg.br/207x204xlogo.png.pagespeed.ic.AD3qIUd-K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0662" y="248128"/>
            <a:ext cx="1330535" cy="1191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838200" y="365125"/>
            <a:ext cx="9344379" cy="132556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Elaboração do Parecer</a:t>
            </a:r>
            <a:endParaRPr lang="pt-B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udy Old Style" panose="0202050205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930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0"/>
            <a:ext cx="12192000" cy="6857999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rgbClr val="3366F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t-BR" sz="7000" b="1" dirty="0" smtClean="0">
                <a:solidFill>
                  <a:srgbClr val="FF0000"/>
                </a:solidFill>
              </a:rPr>
              <a:t>Da apreciação das matérias pelas comissões</a:t>
            </a:r>
            <a:endParaRPr lang="pt-BR" sz="7000" b="1" dirty="0">
              <a:solidFill>
                <a:srgbClr val="FF0000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t-BR" sz="3500" i="1" dirty="0" smtClean="0">
                <a:solidFill>
                  <a:srgbClr val="FF0000"/>
                </a:solidFill>
              </a:rPr>
              <a:t>Regimento Interno</a:t>
            </a:r>
            <a:endParaRPr lang="pt-BR" sz="35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32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51211" y="1825625"/>
            <a:ext cx="10515600" cy="4642083"/>
          </a:xfrm>
        </p:spPr>
        <p:txBody>
          <a:bodyPr/>
          <a:lstStyle/>
          <a:p>
            <a:r>
              <a:rPr lang="pt-B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Partes</a:t>
            </a:r>
            <a:r>
              <a:rPr lang="pt-BR" dirty="0"/>
              <a:t>:</a:t>
            </a:r>
          </a:p>
          <a:p>
            <a:endParaRPr lang="pt-BR" dirty="0"/>
          </a:p>
          <a:p>
            <a:pPr marL="0" indent="0">
              <a:buNone/>
            </a:pPr>
            <a:r>
              <a:rPr lang="pt-BR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4) Voto do Relator</a:t>
            </a:r>
          </a:p>
          <a:p>
            <a:pPr marL="0" indent="0">
              <a:buNone/>
            </a:pPr>
            <a:endParaRPr lang="pt-BR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pt-BR" dirty="0" smtClean="0"/>
              <a:t>		Aqui, consubstancia-se a conclusão do Relator, por meio do emprego de expressões diretas. </a:t>
            </a:r>
            <a:endParaRPr lang="pt-BR" dirty="0"/>
          </a:p>
          <a:p>
            <a:pPr marL="0" indent="0">
              <a:buNone/>
            </a:pPr>
            <a:r>
              <a:rPr lang="pt-BR" dirty="0" smtClean="0"/>
              <a:t> </a:t>
            </a:r>
          </a:p>
          <a:p>
            <a:pPr marL="0" indent="0">
              <a:buNone/>
            </a:pPr>
            <a:r>
              <a:rPr lang="pt-BR" dirty="0" smtClean="0"/>
              <a:t>Ex.: “</a:t>
            </a:r>
            <a:r>
              <a:rPr lang="pt-BR" sz="2000" i="1" dirty="0">
                <a:solidFill>
                  <a:srgbClr val="0070C0"/>
                </a:solidFill>
              </a:rPr>
              <a:t>Conforme o exposto, votamos pela APROVAÇÃO do Projeto de Lei nº ___/2017 de autoria do Vereador ________</a:t>
            </a:r>
            <a:r>
              <a:rPr lang="pt-BR" dirty="0" smtClean="0"/>
              <a:t>”.</a:t>
            </a:r>
            <a:endParaRPr lang="pt-BR" dirty="0"/>
          </a:p>
        </p:txBody>
      </p:sp>
      <p:pic>
        <p:nvPicPr>
          <p:cNvPr id="4" name="Picture 2" descr="http://www.recife.pe.leg.br/207x204xlogo.png.pagespeed.ic.AD3qIUd-K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0662" y="248128"/>
            <a:ext cx="1330535" cy="1191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838200" y="365125"/>
            <a:ext cx="9344379" cy="132556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Elaboração do Parecer</a:t>
            </a:r>
            <a:endParaRPr lang="pt-B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udy Old Style" panose="0202050205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044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344379" cy="1325563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30571"/>
          </a:xfrm>
        </p:spPr>
        <p:txBody>
          <a:bodyPr>
            <a:normAutofit lnSpcReduction="10000"/>
          </a:bodyPr>
          <a:lstStyle/>
          <a:p>
            <a:r>
              <a:rPr lang="pt-B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Partes</a:t>
            </a:r>
            <a:r>
              <a:rPr lang="pt-BR" dirty="0"/>
              <a:t>:</a:t>
            </a:r>
          </a:p>
          <a:p>
            <a:endParaRPr lang="pt-BR" dirty="0"/>
          </a:p>
          <a:p>
            <a:pPr marL="0" indent="0">
              <a:buNone/>
            </a:pPr>
            <a:r>
              <a:rPr lang="pt-BR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5) Conclusão da Comissão</a:t>
            </a: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 algn="just">
              <a:buNone/>
            </a:pPr>
            <a:r>
              <a:rPr lang="pt-BR" dirty="0" smtClean="0"/>
              <a:t>	Expõe a conclusão da comissão quanto à </a:t>
            </a:r>
            <a:r>
              <a:rPr lang="pt-BR" b="1" u="sng" dirty="0" smtClean="0"/>
              <a:t>Aprovação</a:t>
            </a:r>
            <a:r>
              <a:rPr lang="pt-BR" dirty="0" smtClean="0"/>
              <a:t> ou </a:t>
            </a:r>
            <a:r>
              <a:rPr lang="pt-BR" b="1" u="sng" dirty="0" smtClean="0"/>
              <a:t>Rejeição</a:t>
            </a:r>
            <a:r>
              <a:rPr lang="pt-BR" dirty="0" smtClean="0"/>
              <a:t> da proposição.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 err="1" smtClean="0"/>
              <a:t>Ex</a:t>
            </a:r>
            <a:r>
              <a:rPr lang="pt-BR" dirty="0" smtClean="0"/>
              <a:t>: “</a:t>
            </a:r>
            <a:r>
              <a:rPr lang="pt-BR" sz="2200" dirty="0">
                <a:solidFill>
                  <a:srgbClr val="0070C0"/>
                </a:solidFill>
              </a:rPr>
              <a:t>Do exposto, opina a </a:t>
            </a:r>
            <a:r>
              <a:rPr lang="pt-BR" sz="2200" b="1" dirty="0">
                <a:solidFill>
                  <a:srgbClr val="0070C0"/>
                </a:solidFill>
              </a:rPr>
              <a:t>Comissão </a:t>
            </a:r>
            <a:r>
              <a:rPr lang="pt-BR" sz="2200" dirty="0">
                <a:solidFill>
                  <a:srgbClr val="0070C0"/>
                </a:solidFill>
              </a:rPr>
              <a:t>_______________________</a:t>
            </a:r>
            <a:r>
              <a:rPr lang="pt-BR" sz="2200" b="1" dirty="0">
                <a:solidFill>
                  <a:srgbClr val="0070C0"/>
                </a:solidFill>
              </a:rPr>
              <a:t> </a:t>
            </a:r>
            <a:r>
              <a:rPr lang="pt-BR" sz="2200" dirty="0">
                <a:solidFill>
                  <a:srgbClr val="0070C0"/>
                </a:solidFill>
              </a:rPr>
              <a:t>pela </a:t>
            </a:r>
            <a:r>
              <a:rPr lang="pt-BR" sz="2200" b="1" dirty="0">
                <a:solidFill>
                  <a:srgbClr val="0070C0"/>
                </a:solidFill>
              </a:rPr>
              <a:t>APROVAÇÃO</a:t>
            </a:r>
            <a:r>
              <a:rPr lang="pt-BR" sz="2200" dirty="0">
                <a:solidFill>
                  <a:srgbClr val="0070C0"/>
                </a:solidFill>
              </a:rPr>
              <a:t> do Projeto de Lei nº ___/2017 de autoria do Vereador _________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838200" y="365125"/>
            <a:ext cx="9344379" cy="132556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Elaboração do Parecer</a:t>
            </a:r>
            <a:endParaRPr lang="pt-B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udy Old Style" panose="02020502050305020303" pitchFamily="18" charset="0"/>
            </a:endParaRPr>
          </a:p>
        </p:txBody>
      </p:sp>
      <p:pic>
        <p:nvPicPr>
          <p:cNvPr id="5" name="Picture 2" descr="http://www.recife.pe.leg.br/207x204xlogo.png.pagespeed.ic.AD3qIUd-K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8618" y="365126"/>
            <a:ext cx="1330535" cy="1191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948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344379" cy="1325563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1"/>
            <a:tileRect/>
          </a:gradFill>
        </p:spPr>
        <p:txBody>
          <a:bodyPr/>
          <a:lstStyle/>
          <a:p>
            <a:pPr algn="ctr"/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Elaboração do Parecer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52786"/>
            <a:ext cx="10515600" cy="4879975"/>
          </a:xfrm>
        </p:spPr>
        <p:txBody>
          <a:bodyPr>
            <a:normAutofit fontScale="70000" lnSpcReduction="20000"/>
            <a:scene3d>
              <a:camera prst="orthographicFront"/>
              <a:lightRig rig="threePt" dir="t"/>
            </a:scene3d>
            <a:sp3d>
              <a:bevelT w="25400"/>
            </a:sp3d>
          </a:bodyPr>
          <a:lstStyle/>
          <a:p>
            <a:pPr marL="0" indent="0">
              <a:buNone/>
            </a:pPr>
            <a:r>
              <a:rPr lang="pt-BR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Aspectos textuais:</a:t>
            </a:r>
          </a:p>
          <a:p>
            <a:endParaRPr lang="pt-BR" dirty="0"/>
          </a:p>
          <a:p>
            <a:r>
              <a:rPr lang="pt-BR" b="1" dirty="0" smtClean="0"/>
              <a:t>1)</a:t>
            </a:r>
            <a:r>
              <a:rPr lang="pt-BR" dirty="0" smtClean="0"/>
              <a:t> Linguagem clara e objetiva;</a:t>
            </a:r>
          </a:p>
          <a:p>
            <a:endParaRPr lang="pt-BR" dirty="0" smtClean="0"/>
          </a:p>
          <a:p>
            <a:r>
              <a:rPr lang="pt-BR" b="1" dirty="0" smtClean="0"/>
              <a:t>2)</a:t>
            </a:r>
            <a:r>
              <a:rPr lang="pt-BR" dirty="0" smtClean="0"/>
              <a:t> Evitar palavras/termos rebuscados, salvo imperiosa necessidade técnica;</a:t>
            </a:r>
          </a:p>
          <a:p>
            <a:endParaRPr lang="pt-BR" dirty="0" smtClean="0"/>
          </a:p>
          <a:p>
            <a:r>
              <a:rPr lang="pt-BR" b="1" dirty="0" smtClean="0"/>
              <a:t>3)</a:t>
            </a:r>
            <a:r>
              <a:rPr lang="pt-BR" dirty="0" smtClean="0"/>
              <a:t> Preferir paráfrases a citações longas;</a:t>
            </a:r>
          </a:p>
          <a:p>
            <a:endParaRPr lang="pt-BR" dirty="0" smtClean="0"/>
          </a:p>
          <a:p>
            <a:r>
              <a:rPr lang="pt-BR" b="1" dirty="0"/>
              <a:t>4</a:t>
            </a:r>
            <a:r>
              <a:rPr lang="pt-BR" b="1" dirty="0" smtClean="0"/>
              <a:t>)</a:t>
            </a:r>
            <a:r>
              <a:rPr lang="pt-BR" dirty="0" smtClean="0"/>
              <a:t> Referências bibliográficas em notas de rodapé;</a:t>
            </a:r>
          </a:p>
          <a:p>
            <a:endParaRPr lang="pt-BR" dirty="0" smtClean="0"/>
          </a:p>
          <a:p>
            <a:r>
              <a:rPr lang="pt-BR" b="1" dirty="0" smtClean="0"/>
              <a:t>5)</a:t>
            </a:r>
            <a:r>
              <a:rPr lang="pt-BR" dirty="0" smtClean="0"/>
              <a:t> Documentos não acessíveis ao público em geral não devem ser citados como bibliografia;</a:t>
            </a:r>
          </a:p>
          <a:p>
            <a:endParaRPr lang="pt-BR" dirty="0" smtClean="0"/>
          </a:p>
          <a:p>
            <a:r>
              <a:rPr lang="pt-BR" b="1" dirty="0" smtClean="0"/>
              <a:t>6)</a:t>
            </a:r>
            <a:r>
              <a:rPr lang="pt-BR" dirty="0" smtClean="0"/>
              <a:t> Pertinência temática.</a:t>
            </a:r>
            <a:endParaRPr lang="pt-BR" dirty="0"/>
          </a:p>
        </p:txBody>
      </p:sp>
      <p:pic>
        <p:nvPicPr>
          <p:cNvPr id="4" name="Picture 2" descr="http://www.recife.pe.leg.br/207x204xlogo.png.pagespeed.ic.AD3qIUd-K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0662" y="248128"/>
            <a:ext cx="1330535" cy="1191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8825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0"/>
            <a:ext cx="12192000" cy="6857999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rgbClr val="3366F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t-BR" sz="9600" b="1" dirty="0" smtClean="0">
                <a:solidFill>
                  <a:srgbClr val="FF0000"/>
                </a:solidFill>
              </a:rPr>
              <a:t>Competência das Comissões Temáticas</a:t>
            </a:r>
            <a:endParaRPr lang="pt-BR" sz="40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76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57750" y="1774036"/>
            <a:ext cx="10718180" cy="5241957"/>
          </a:xfrm>
        </p:spPr>
        <p:txBody>
          <a:bodyPr>
            <a:normAutofit fontScale="62500" lnSpcReduction="20000"/>
          </a:bodyPr>
          <a:lstStyle/>
          <a:p>
            <a:r>
              <a:rPr lang="pt-BR" sz="3400" dirty="0"/>
              <a:t>Art. 112. As Comissões Permanentes da Câmara Municipal do Recife são as seguintes:</a:t>
            </a:r>
            <a:br>
              <a:rPr lang="pt-BR" sz="3400" dirty="0"/>
            </a:br>
            <a:endParaRPr lang="pt-BR" sz="3400" dirty="0"/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pt-BR" sz="3400" dirty="0"/>
              <a:t>I - Comissão de Legislação, Justiça e Redação;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pt-BR" sz="3400" dirty="0"/>
              <a:t>II - Comissão de Finanças, Orçamento e Desenvolvimento Econômico;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pt-BR" sz="3400" dirty="0"/>
              <a:t>III - Comissão de Educação, Cultura, Turismo e Esportes;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pt-BR" sz="3400" dirty="0"/>
              <a:t>IV - Comissão de Saúde;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pt-BR" sz="3400" dirty="0"/>
              <a:t>V - Comissão de Planejamento Urbano, Obras e Meio Ambiente;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pt-BR" sz="3400" dirty="0"/>
              <a:t>VI - Comissão de Acessibilidade e Mobilidade Urbana;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pt-BR" sz="3400" dirty="0"/>
              <a:t>VII - Comissão de Direitos Humanos e Cidadania;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pt-BR" sz="3400" dirty="0"/>
              <a:t>VIII - Comissão de Segurança Cidadã; e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pt-BR" sz="3400" dirty="0"/>
              <a:t>IX - Comissão de Ética e Decoro Parlamentar </a:t>
            </a:r>
            <a:endParaRPr lang="pt-BR" sz="2400" dirty="0"/>
          </a:p>
        </p:txBody>
      </p:sp>
      <p:pic>
        <p:nvPicPr>
          <p:cNvPr id="4" name="Picture 2" descr="http://www.recife.pe.leg.br/207x204xlogo.png.pagespeed.ic.AD3qIUd-K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0662" y="248128"/>
            <a:ext cx="1330535" cy="1191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344379" cy="965735"/>
          </a:xfrm>
          <a:gradFill>
            <a:gsLst>
              <a:gs pos="37000">
                <a:srgbClr val="D6E6F5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reflection endPos="20000" dist="50800" dir="5400000" sy="-100000" algn="bl" rotWithShape="0"/>
          </a:effectLst>
        </p:spPr>
        <p:txBody>
          <a:bodyPr/>
          <a:lstStyle/>
          <a:p>
            <a:pPr algn="ctr"/>
            <a:r>
              <a:rPr lang="pt-B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Competência das Comissões Temáticas</a:t>
            </a:r>
            <a:endParaRPr lang="pt-B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0608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recife.pe.leg.br/207x204xlogo.png.pagespeed.ic.AD3qIUd-K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0662" y="248128"/>
            <a:ext cx="1330535" cy="1191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344379" cy="965735"/>
          </a:xfrm>
          <a:gradFill>
            <a:gsLst>
              <a:gs pos="37000">
                <a:srgbClr val="D6E6F5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reflection endPos="20000" dist="50800" dir="5400000" sy="-100000" algn="bl" rotWithShape="0"/>
          </a:effectLst>
        </p:spPr>
        <p:txBody>
          <a:bodyPr/>
          <a:lstStyle/>
          <a:p>
            <a:pPr algn="ctr"/>
            <a:r>
              <a:rPr lang="pt-B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Competência Temática das Comissões</a:t>
            </a:r>
            <a:endParaRPr lang="pt-B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38201" y="1605777"/>
            <a:ext cx="10692161" cy="4638907"/>
          </a:xfrm>
        </p:spPr>
        <p:txBody>
          <a:bodyPr>
            <a:normAutofit lnSpcReduction="10000"/>
          </a:bodyPr>
          <a:lstStyle/>
          <a:p>
            <a:r>
              <a:rPr lang="pt-BR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Comissão de Legislação, Justiça e Redação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Art</a:t>
            </a:r>
            <a:r>
              <a:rPr lang="pt-BR" dirty="0"/>
              <a:t>. 113. À Comissão de Legislação, Justiça e Redação compete especificamente: </a:t>
            </a:r>
            <a:br>
              <a:rPr lang="pt-BR" dirty="0"/>
            </a:br>
            <a:endParaRPr lang="pt-BR" dirty="0" smtClean="0"/>
          </a:p>
          <a:p>
            <a:pPr marL="0" indent="0">
              <a:buNone/>
            </a:pPr>
            <a:r>
              <a:rPr lang="pt-BR" dirty="0"/>
              <a:t>I - opinar sobre aspectos de </a:t>
            </a:r>
            <a:r>
              <a:rPr lang="pt-B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constitucionalidade</a:t>
            </a:r>
            <a:r>
              <a:rPr lang="pt-BR" dirty="0"/>
              <a:t>, </a:t>
            </a:r>
            <a:r>
              <a:rPr lang="pt-B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legalidade</a:t>
            </a:r>
            <a:r>
              <a:rPr lang="pt-BR" dirty="0"/>
              <a:t>, </a:t>
            </a:r>
            <a:r>
              <a:rPr lang="pt-B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juridicidade</a:t>
            </a:r>
            <a:r>
              <a:rPr lang="pt-BR" dirty="0" smtClean="0"/>
              <a:t>, </a:t>
            </a:r>
            <a:r>
              <a:rPr lang="pt-BR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regimentalidade</a:t>
            </a:r>
            <a:r>
              <a:rPr lang="pt-B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dirty="0"/>
              <a:t>e de </a:t>
            </a:r>
            <a:r>
              <a:rPr lang="pt-B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técnica legislativa </a:t>
            </a:r>
            <a:r>
              <a:rPr lang="pt-BR" dirty="0"/>
              <a:t>dos projetos em tramitação na Câmara, os quais </a:t>
            </a:r>
            <a:r>
              <a:rPr lang="pt-BR" dirty="0" smtClean="0"/>
              <a:t>não poderão </a:t>
            </a:r>
            <a:r>
              <a:rPr lang="pt-BR" dirty="0"/>
              <a:t>ser incluídos na Ordem do Dia sem o seu parecer, salvo nos casos </a:t>
            </a:r>
            <a:r>
              <a:rPr lang="pt-BR" dirty="0" smtClean="0"/>
              <a:t>expressamente previstos </a:t>
            </a:r>
            <a:r>
              <a:rPr lang="pt-BR" dirty="0"/>
              <a:t>neste Regimento; </a:t>
            </a:r>
            <a:endParaRPr lang="pt-BR" dirty="0" smtClean="0"/>
          </a:p>
          <a:p>
            <a:pPr marL="0" indent="0">
              <a:buNone/>
            </a:pPr>
            <a:r>
              <a:rPr lang="pt-BR" dirty="0"/>
              <a:t/>
            </a:r>
            <a:br>
              <a:rPr lang="pt-BR" dirty="0"/>
            </a:br>
            <a:endParaRPr lang="pt-BR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97242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recife.pe.leg.br/207x204xlogo.png.pagespeed.ic.AD3qIUd-K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0662" y="248128"/>
            <a:ext cx="1330535" cy="1191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344379" cy="965735"/>
          </a:xfrm>
          <a:gradFill>
            <a:gsLst>
              <a:gs pos="37000">
                <a:srgbClr val="D6E6F5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reflection endPos="20000" dist="50800" dir="5400000" sy="-100000" algn="bl" rotWithShape="0"/>
          </a:effectLst>
        </p:spPr>
        <p:txBody>
          <a:bodyPr/>
          <a:lstStyle/>
          <a:p>
            <a:pPr algn="ctr"/>
            <a:r>
              <a:rPr lang="pt-B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Competência Temática das Comissões</a:t>
            </a:r>
            <a:endParaRPr lang="pt-B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38201" y="1605777"/>
            <a:ext cx="10692161" cy="4638907"/>
          </a:xfrm>
        </p:spPr>
        <p:txBody>
          <a:bodyPr>
            <a:normAutofit fontScale="85000" lnSpcReduction="20000"/>
          </a:bodyPr>
          <a:lstStyle/>
          <a:p>
            <a:r>
              <a:rPr lang="pt-BR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Comissão de Finanças, Orçamento e Desenvolvimento Econômico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/>
              <a:t>Art. 114. À Comissão de Finanças, Orçamento e Desenvolvimento Econômico </a:t>
            </a:r>
            <a:r>
              <a:rPr lang="pt-BR" dirty="0" smtClean="0"/>
              <a:t>compete especificamente</a:t>
            </a:r>
            <a:r>
              <a:rPr lang="pt-BR" dirty="0"/>
              <a:t>: </a:t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>I - manifestar-se sobre qualquer proposição ou matéria sujeita à apreciação da </a:t>
            </a:r>
            <a:r>
              <a:rPr lang="pt-BR" dirty="0" smtClean="0"/>
              <a:t>Câmara, relacionada </a:t>
            </a:r>
            <a:r>
              <a:rPr lang="pt-BR" dirty="0"/>
              <a:t>com</a:t>
            </a:r>
            <a:r>
              <a:rPr lang="pt-BR" dirty="0" smtClean="0"/>
              <a:t>:</a:t>
            </a:r>
          </a:p>
          <a:p>
            <a:pPr marL="0" indent="0">
              <a:buNone/>
            </a:pPr>
            <a:r>
              <a:rPr lang="pt-BR" dirty="0"/>
              <a:t/>
            </a:r>
            <a:br>
              <a:rPr lang="pt-BR" dirty="0"/>
            </a:br>
            <a:r>
              <a:rPr lang="pt-BR" dirty="0"/>
              <a:t>a) a Lei de Diretrizes Orçamentárias (LDO), o Plano Plurianual (PPA) e a Lei</a:t>
            </a:r>
            <a:br>
              <a:rPr lang="pt-BR" dirty="0"/>
            </a:br>
            <a:r>
              <a:rPr lang="pt-BR" dirty="0"/>
              <a:t>Orçamentária Anual (LOA</a:t>
            </a:r>
            <a:r>
              <a:rPr lang="pt-BR" dirty="0" smtClean="0"/>
              <a:t>);</a:t>
            </a:r>
          </a:p>
          <a:p>
            <a:pPr marL="0" indent="0">
              <a:buNone/>
            </a:pPr>
            <a:r>
              <a:rPr lang="pt-BR" dirty="0"/>
              <a:t/>
            </a:r>
            <a:br>
              <a:rPr lang="pt-BR" dirty="0"/>
            </a:br>
            <a:r>
              <a:rPr lang="pt-BR" dirty="0"/>
              <a:t>b) o parecer prévio emitido pelo Tribunal de Contas do Estado de Pernambuco, por</a:t>
            </a:r>
            <a:br>
              <a:rPr lang="pt-BR" dirty="0"/>
            </a:br>
            <a:r>
              <a:rPr lang="pt-BR" dirty="0"/>
              <a:t>intermédio de um colegiado resultante de sua junção com a Comissão de Legislação, Justiça </a:t>
            </a:r>
            <a:r>
              <a:rPr lang="pt-BR" dirty="0" smtClean="0"/>
              <a:t>e Redação</a:t>
            </a:r>
            <a:r>
              <a:rPr lang="pt-BR" dirty="0"/>
              <a:t>; </a:t>
            </a:r>
            <a:endParaRPr lang="pt-BR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9524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recife.pe.leg.br/207x204xlogo.png.pagespeed.ic.AD3qIUd-K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0662" y="248128"/>
            <a:ext cx="1330535" cy="1191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344379" cy="965735"/>
          </a:xfrm>
          <a:gradFill>
            <a:gsLst>
              <a:gs pos="37000">
                <a:srgbClr val="D6E6F5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reflection endPos="20000" dist="50800" dir="5400000" sy="-100000" algn="bl" rotWithShape="0"/>
          </a:effectLst>
        </p:spPr>
        <p:txBody>
          <a:bodyPr/>
          <a:lstStyle/>
          <a:p>
            <a:pPr algn="ctr"/>
            <a:r>
              <a:rPr lang="pt-B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Competência Temática das Comissões</a:t>
            </a:r>
            <a:endParaRPr lang="pt-B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38201" y="1605778"/>
            <a:ext cx="10692161" cy="5151863"/>
          </a:xfrm>
        </p:spPr>
        <p:txBody>
          <a:bodyPr>
            <a:normAutofit fontScale="92500" lnSpcReduction="10000"/>
          </a:bodyPr>
          <a:lstStyle/>
          <a:p>
            <a:r>
              <a:rPr lang="pt-BR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Comissão de Finanças, Orçamento e Desenvolvimento Econômico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c</a:t>
            </a:r>
            <a:r>
              <a:rPr lang="pt-BR" dirty="0"/>
              <a:t>) a execução orçamentária dos Poderes Executivo e Legislativo do município</a:t>
            </a:r>
            <a:r>
              <a:rPr lang="pt-BR" dirty="0" smtClean="0"/>
              <a:t>;</a:t>
            </a:r>
          </a:p>
          <a:p>
            <a:pPr marL="0" indent="0">
              <a:buNone/>
            </a:pPr>
            <a:r>
              <a:rPr lang="pt-BR" dirty="0"/>
              <a:t/>
            </a:r>
            <a:br>
              <a:rPr lang="pt-BR" dirty="0"/>
            </a:br>
            <a:r>
              <a:rPr lang="pt-BR" dirty="0"/>
              <a:t>d) os assuntos tributários, empréstimos públicos, abertura de créditos, suplemento </a:t>
            </a:r>
            <a:r>
              <a:rPr lang="pt-BR" dirty="0" smtClean="0"/>
              <a:t>de verbas </a:t>
            </a:r>
            <a:r>
              <a:rPr lang="pt-BR" dirty="0"/>
              <a:t>e dívidas públicas; </a:t>
            </a:r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/>
              <a:t>e) a fixação ou alteração de vencimentos do funcionalismo municipal</a:t>
            </a:r>
            <a:r>
              <a:rPr lang="pt-BR" dirty="0" smtClean="0"/>
              <a:t>;</a:t>
            </a:r>
          </a:p>
          <a:p>
            <a:pPr marL="0" indent="0">
              <a:buNone/>
            </a:pPr>
            <a:r>
              <a:rPr lang="pt-BR" dirty="0"/>
              <a:t/>
            </a:r>
            <a:br>
              <a:rPr lang="pt-BR" dirty="0"/>
            </a:br>
            <a:r>
              <a:rPr lang="pt-BR" dirty="0"/>
              <a:t>f) a prestação e tomada de contas do Prefeito e das entidades da administração </a:t>
            </a:r>
            <a:r>
              <a:rPr lang="pt-BR" dirty="0" smtClean="0"/>
              <a:t>indireta do </a:t>
            </a:r>
            <a:r>
              <a:rPr lang="pt-BR" dirty="0"/>
              <a:t>município</a:t>
            </a:r>
            <a:r>
              <a:rPr lang="pt-BR" dirty="0" smtClean="0"/>
              <a:t>;</a:t>
            </a:r>
            <a:endParaRPr lang="pt-BR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34949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recife.pe.leg.br/207x204xlogo.png.pagespeed.ic.AD3qIUd-K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0662" y="248128"/>
            <a:ext cx="1330535" cy="1191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344379" cy="965735"/>
          </a:xfrm>
          <a:gradFill>
            <a:gsLst>
              <a:gs pos="37000">
                <a:srgbClr val="D6E6F5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reflection endPos="20000" dist="50800" dir="5400000" sy="-100000" algn="bl" rotWithShape="0"/>
          </a:effectLst>
        </p:spPr>
        <p:txBody>
          <a:bodyPr/>
          <a:lstStyle/>
          <a:p>
            <a:pPr algn="ctr"/>
            <a:r>
              <a:rPr lang="pt-B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Competência Temática das Comissões</a:t>
            </a:r>
            <a:endParaRPr lang="pt-B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38201" y="1605778"/>
            <a:ext cx="10692161" cy="5151863"/>
          </a:xfrm>
        </p:spPr>
        <p:txBody>
          <a:bodyPr>
            <a:normAutofit/>
          </a:bodyPr>
          <a:lstStyle/>
          <a:p>
            <a:r>
              <a:rPr lang="pt-BR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Comissão de Finanças, Orçamento e Desenvolvimento Econômico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/>
              <a:t>g) os fundos municipais e tarifas; </a:t>
            </a:r>
            <a:br>
              <a:rPr lang="pt-BR" dirty="0"/>
            </a:b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h</a:t>
            </a:r>
            <a:r>
              <a:rPr lang="pt-BR" dirty="0"/>
              <a:t>) a concessão de benefícios, anistia e incentivos fiscais</a:t>
            </a:r>
            <a:r>
              <a:rPr lang="pt-BR" dirty="0" smtClean="0"/>
              <a:t>;</a:t>
            </a:r>
          </a:p>
          <a:p>
            <a:pPr marL="0" indent="0">
              <a:buNone/>
            </a:pPr>
            <a:r>
              <a:rPr lang="pt-BR" dirty="0"/>
              <a:t/>
            </a:r>
            <a:br>
              <a:rPr lang="pt-BR" dirty="0"/>
            </a:br>
            <a:r>
              <a:rPr lang="pt-BR" dirty="0"/>
              <a:t>i) os assuntos econômicos do município; e</a:t>
            </a:r>
            <a:br>
              <a:rPr lang="pt-BR" dirty="0"/>
            </a:b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j</a:t>
            </a:r>
            <a:r>
              <a:rPr lang="pt-BR" dirty="0"/>
              <a:t>) a Previdência Social Municipal. </a:t>
            </a:r>
            <a:endParaRPr lang="pt-BR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6419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recife.pe.leg.br/207x204xlogo.png.pagespeed.ic.AD3qIUd-K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0662" y="248128"/>
            <a:ext cx="1330535" cy="1191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344379" cy="965735"/>
          </a:xfrm>
          <a:gradFill>
            <a:gsLst>
              <a:gs pos="37000">
                <a:srgbClr val="D6E6F5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reflection endPos="20000" dist="50800" dir="5400000" sy="-100000" algn="bl" rotWithShape="0"/>
          </a:effectLst>
        </p:spPr>
        <p:txBody>
          <a:bodyPr/>
          <a:lstStyle/>
          <a:p>
            <a:pPr algn="ctr"/>
            <a:r>
              <a:rPr lang="pt-B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Competência Temática das Comissões</a:t>
            </a:r>
            <a:endParaRPr lang="pt-B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579865" y="1605778"/>
            <a:ext cx="10950497" cy="5151863"/>
          </a:xfrm>
        </p:spPr>
        <p:txBody>
          <a:bodyPr>
            <a:normAutofit fontScale="85000" lnSpcReduction="10000"/>
          </a:bodyPr>
          <a:lstStyle/>
          <a:p>
            <a:r>
              <a:rPr lang="pt-BR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Comissão de Finanças, Orçamento e Desenvolvimento Econômico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/>
              <a:t>III - emitir parecer referente à proposição da Comissão Executiva que disponha sobre a</a:t>
            </a:r>
            <a:br>
              <a:rPr lang="pt-BR" dirty="0"/>
            </a:br>
            <a:r>
              <a:rPr lang="pt-BR" dirty="0"/>
              <a:t>fixação dos subsídios dos Vereadores, do Prefeito e do Vice-Prefeito, e dos Secretários,</a:t>
            </a:r>
            <a:br>
              <a:rPr lang="pt-BR" dirty="0"/>
            </a:br>
            <a:r>
              <a:rPr lang="pt-BR" dirty="0"/>
              <a:t>observando os parâmetros e critérios estabelecidos na legislação pertinente;</a:t>
            </a:r>
            <a:br>
              <a:rPr lang="pt-BR" dirty="0"/>
            </a:b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IV </a:t>
            </a:r>
            <a:r>
              <a:rPr lang="pt-BR" dirty="0"/>
              <a:t>- emitir parecer sobre proposição da Comissão Executiva que fixe os subsídios de</a:t>
            </a:r>
            <a:br>
              <a:rPr lang="pt-BR" dirty="0"/>
            </a:br>
            <a:r>
              <a:rPr lang="pt-BR" dirty="0"/>
              <a:t>Prefeito, Vice-Prefeito e Secretários;</a:t>
            </a:r>
            <a:br>
              <a:rPr lang="pt-BR" dirty="0"/>
            </a:b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V </a:t>
            </a:r>
            <a:r>
              <a:rPr lang="pt-BR" dirty="0"/>
              <a:t>- opinar, quanto às implicações financeiras e disponibilidades orçamentárias que lhe</a:t>
            </a:r>
            <a:br>
              <a:rPr lang="pt-BR" dirty="0"/>
            </a:br>
            <a:r>
              <a:rPr lang="pt-BR" dirty="0"/>
              <a:t>possibilitem exequibilidade, sobre matéria que, direta ou indiretamente, altere a despesa ou </a:t>
            </a:r>
            <a:r>
              <a:rPr lang="pt-BR" dirty="0" smtClean="0"/>
              <a:t>a receita </a:t>
            </a:r>
            <a:r>
              <a:rPr lang="pt-BR" dirty="0"/>
              <a:t>do município ou que acarrete encargos ao erário municipal; </a:t>
            </a:r>
            <a:endParaRPr lang="pt-BR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66479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66046" y="1704623"/>
            <a:ext cx="11334044" cy="405271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500" dirty="0"/>
              <a:t>Art. 153. As proposições distribuídas às comissões serão examinadas pelo relator, a</a:t>
            </a:r>
            <a:br>
              <a:rPr lang="pt-BR" sz="2500" dirty="0"/>
            </a:br>
            <a:r>
              <a:rPr lang="pt-BR" sz="2500" dirty="0"/>
              <a:t>quem caberá a elaboração do parecer, observado o disposto no art. 160. </a:t>
            </a:r>
            <a:br>
              <a:rPr lang="pt-BR" sz="2500" dirty="0"/>
            </a:br>
            <a:endParaRPr lang="pt-BR" sz="2500" dirty="0"/>
          </a:p>
          <a:p>
            <a:pPr marL="0" indent="0">
              <a:buNone/>
            </a:pPr>
            <a:r>
              <a:rPr lang="pt-BR" sz="2500" dirty="0"/>
              <a:t>§ 1º A discussão e a votação do parecer serão realizadas pelos membros da comissão.</a:t>
            </a:r>
            <a:br>
              <a:rPr lang="pt-BR" sz="2500" dirty="0"/>
            </a:br>
            <a:endParaRPr lang="pt-BR" sz="2500" dirty="0"/>
          </a:p>
          <a:p>
            <a:pPr marL="0" indent="0">
              <a:buNone/>
            </a:pPr>
            <a:r>
              <a:rPr lang="pt-BR" sz="2500" dirty="0"/>
              <a:t>§ 2º Salvo disposição em contrário, as deliberações das comissões serão tomadas por</a:t>
            </a:r>
            <a:br>
              <a:rPr lang="pt-BR" sz="2500" dirty="0"/>
            </a:br>
            <a:r>
              <a:rPr lang="pt-BR" sz="2500" dirty="0"/>
              <a:t>maioria dos votos, presente a maioria absoluta de seus membros, prevalecendo, em caso de empate, o voto do Presidente da Comissão. </a:t>
            </a:r>
            <a:br>
              <a:rPr lang="pt-BR" sz="2500" dirty="0"/>
            </a:br>
            <a:r>
              <a:rPr lang="pt-BR" sz="2400" dirty="0"/>
              <a:t/>
            </a:r>
            <a:br>
              <a:rPr lang="pt-BR" sz="2400" dirty="0"/>
            </a:br>
            <a:endParaRPr lang="pt-BR" sz="2200" dirty="0"/>
          </a:p>
        </p:txBody>
      </p:sp>
      <p:pic>
        <p:nvPicPr>
          <p:cNvPr id="4" name="Picture 2" descr="http://www.recife.pe.leg.br/207x204xlogo.png.pagespeed.ic.AD3qIUd-K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1544" y="230188"/>
            <a:ext cx="1095885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1552166" y="309017"/>
            <a:ext cx="7791011" cy="1001171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rgbClr val="3366F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t-BR" sz="6000" dirty="0" smtClean="0">
                <a:solidFill>
                  <a:srgbClr val="FF0000"/>
                </a:solidFill>
              </a:rPr>
              <a:t>Da apreciação das matérias pelas comissões</a:t>
            </a:r>
            <a:endParaRPr lang="pt-BR" sz="6000" dirty="0">
              <a:solidFill>
                <a:srgbClr val="FF0000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t-BR" sz="4000" dirty="0" smtClean="0">
                <a:solidFill>
                  <a:srgbClr val="FF0000"/>
                </a:solidFill>
              </a:rPr>
              <a:t>Regimento Interno</a:t>
            </a:r>
            <a:endParaRPr lang="pt-BR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91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recife.pe.leg.br/207x204xlogo.png.pagespeed.ic.AD3qIUd-K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0662" y="248128"/>
            <a:ext cx="1330535" cy="1191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344379" cy="965735"/>
          </a:xfrm>
          <a:gradFill>
            <a:gsLst>
              <a:gs pos="37000">
                <a:srgbClr val="D6E6F5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reflection endPos="20000" dist="50800" dir="5400000" sy="-100000" algn="bl" rotWithShape="0"/>
          </a:effectLst>
        </p:spPr>
        <p:txBody>
          <a:bodyPr/>
          <a:lstStyle/>
          <a:p>
            <a:pPr algn="ctr"/>
            <a:r>
              <a:rPr lang="pt-B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Competência Temática das Comissões</a:t>
            </a:r>
            <a:endParaRPr lang="pt-B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579866" y="1605776"/>
            <a:ext cx="10592110" cy="5051501"/>
          </a:xfrm>
        </p:spPr>
        <p:txBody>
          <a:bodyPr>
            <a:normAutofit fontScale="92500" lnSpcReduction="20000"/>
          </a:bodyPr>
          <a:lstStyle/>
          <a:p>
            <a:r>
              <a:rPr lang="pt-BR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Comissão de Educação, Cultura, Turismo e Esportes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 algn="just">
              <a:buNone/>
            </a:pPr>
            <a:r>
              <a:rPr lang="pt-BR" dirty="0"/>
              <a:t>Art. 115. À Comissão de Educação, Cultura, Turismo e Esportes compete,</a:t>
            </a:r>
            <a:br>
              <a:rPr lang="pt-BR" dirty="0"/>
            </a:br>
            <a:r>
              <a:rPr lang="pt-BR" dirty="0"/>
              <a:t>especificamente, opinar, no mérito, sobre quaisquer proposições ou matérias que tratem de: </a:t>
            </a:r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/>
              <a:t>I - educação e instrução pública e privada;</a:t>
            </a:r>
            <a:br>
              <a:rPr lang="pt-BR" dirty="0"/>
            </a:b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II </a:t>
            </a:r>
            <a:r>
              <a:rPr lang="pt-BR" dirty="0"/>
              <a:t>- artes e patrimônio histórico</a:t>
            </a:r>
            <a:r>
              <a:rPr lang="pt-BR" dirty="0" smtClean="0"/>
              <a:t>;</a:t>
            </a:r>
          </a:p>
          <a:p>
            <a:pPr marL="0" indent="0">
              <a:buNone/>
            </a:pPr>
            <a:r>
              <a:rPr lang="pt-BR" dirty="0"/>
              <a:t/>
            </a:r>
            <a:br>
              <a:rPr lang="pt-BR" dirty="0"/>
            </a:br>
            <a:r>
              <a:rPr lang="pt-BR" dirty="0"/>
              <a:t>III - convênios escolares e bolsas de estudo; </a:t>
            </a: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IV - cultura, esportes e turismo; </a:t>
            </a:r>
            <a:endParaRPr lang="pt-BR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2221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recife.pe.leg.br/207x204xlogo.png.pagespeed.ic.AD3qIUd-K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0662" y="248128"/>
            <a:ext cx="1330535" cy="1191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344379" cy="965735"/>
          </a:xfrm>
          <a:gradFill>
            <a:gsLst>
              <a:gs pos="37000">
                <a:srgbClr val="D6E6F5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reflection endPos="20000" dist="50800" dir="5400000" sy="-100000" algn="bl" rotWithShape="0"/>
          </a:effectLst>
        </p:spPr>
        <p:txBody>
          <a:bodyPr/>
          <a:lstStyle/>
          <a:p>
            <a:pPr algn="ctr"/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Competência Temática das Comissões</a:t>
            </a:r>
            <a:endParaRPr lang="pt-B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udy Old Style" panose="02020502050305020303" pitchFamily="18" charset="0"/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38200" y="1439501"/>
            <a:ext cx="11353800" cy="5418500"/>
          </a:xfrm>
        </p:spPr>
        <p:txBody>
          <a:bodyPr>
            <a:normAutofit/>
          </a:bodyPr>
          <a:lstStyle/>
          <a:p>
            <a:r>
              <a:rPr lang="pt-BR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Comissão de Educação, Cultura, Turismo e Esportes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/>
              <a:t>V - denominação de logradouros públicos, inclusive alterações da toponímia</a:t>
            </a:r>
            <a:br>
              <a:rPr lang="pt-BR" dirty="0"/>
            </a:br>
            <a:r>
              <a:rPr lang="pt-BR" dirty="0"/>
              <a:t>preexistente</a:t>
            </a:r>
            <a:r>
              <a:rPr lang="pt-BR" dirty="0" smtClean="0"/>
              <a:t>;</a:t>
            </a:r>
          </a:p>
          <a:p>
            <a:pPr marL="0" indent="0">
              <a:buNone/>
            </a:pPr>
            <a:r>
              <a:rPr lang="pt-BR" dirty="0"/>
              <a:t/>
            </a:r>
            <a:br>
              <a:rPr lang="pt-BR" dirty="0"/>
            </a:br>
            <a:r>
              <a:rPr lang="pt-BR" dirty="0"/>
              <a:t>VI - concessão de títulos de cidadania recifense e outorga da “medalha José Mariano” </a:t>
            </a:r>
            <a:r>
              <a:rPr lang="pt-BR" dirty="0" smtClean="0"/>
              <a:t>e de </a:t>
            </a:r>
            <a:r>
              <a:rPr lang="pt-BR" dirty="0"/>
              <a:t>outras honrarias e prêmios;</a:t>
            </a:r>
            <a:br>
              <a:rPr lang="pt-BR" dirty="0"/>
            </a:b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X </a:t>
            </a:r>
            <a:r>
              <a:rPr lang="pt-BR" dirty="0"/>
              <a:t>- atividades desportivas e recreativas promovidas pelo município do Recife no </a:t>
            </a:r>
            <a:r>
              <a:rPr lang="pt-BR" dirty="0" smtClean="0"/>
              <a:t>que tange </a:t>
            </a:r>
            <a:r>
              <a:rPr lang="pt-BR" dirty="0"/>
              <a:t>à política municipal de desportos. 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743164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recife.pe.leg.br/207x204xlogo.png.pagespeed.ic.AD3qIUd-K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0662" y="248128"/>
            <a:ext cx="1330535" cy="1191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344379" cy="965735"/>
          </a:xfrm>
          <a:gradFill>
            <a:gsLst>
              <a:gs pos="37000">
                <a:srgbClr val="D6E6F5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reflection endPos="20000" dist="50800" dir="5400000" sy="-100000" algn="bl" rotWithShape="0"/>
          </a:effectLst>
        </p:spPr>
        <p:txBody>
          <a:bodyPr/>
          <a:lstStyle/>
          <a:p>
            <a:pPr algn="ctr"/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Competência Temática das Comissões</a:t>
            </a:r>
            <a:endParaRPr lang="pt-B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udy Old Style" panose="02020502050305020303" pitchFamily="18" charset="0"/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38199" y="1605777"/>
            <a:ext cx="10948640" cy="5051503"/>
          </a:xfrm>
        </p:spPr>
        <p:txBody>
          <a:bodyPr>
            <a:normAutofit fontScale="85000" lnSpcReduction="10000"/>
          </a:bodyPr>
          <a:lstStyle/>
          <a:p>
            <a:r>
              <a:rPr lang="pt-BR" sz="33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Comissão de Saúde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/>
              <a:t>Art. 116. Compete à Comissão de Saúde, especificamente, opinar, no mérito, sobre</a:t>
            </a:r>
            <a:br>
              <a:rPr lang="pt-BR" dirty="0"/>
            </a:br>
            <a:r>
              <a:rPr lang="pt-BR" dirty="0"/>
              <a:t>proposições ou quaisquer matérias que tratem de:</a:t>
            </a:r>
            <a:br>
              <a:rPr lang="pt-BR" dirty="0"/>
            </a:b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I </a:t>
            </a:r>
            <a:r>
              <a:rPr lang="pt-BR" dirty="0"/>
              <a:t>- formulação e implementação da Política Municipal de Saúde e do processo de</a:t>
            </a:r>
            <a:br>
              <a:rPr lang="pt-BR" dirty="0"/>
            </a:br>
            <a:r>
              <a:rPr lang="pt-BR" dirty="0"/>
              <a:t>planificação em saúde e o controle social;</a:t>
            </a:r>
            <a:br>
              <a:rPr lang="pt-BR" dirty="0"/>
            </a:b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II </a:t>
            </a:r>
            <a:r>
              <a:rPr lang="pt-BR" dirty="0"/>
              <a:t>- comportamento dos indicadores de saúde, na perspectiva da elevação da qualidade</a:t>
            </a:r>
            <a:br>
              <a:rPr lang="pt-BR" dirty="0"/>
            </a:br>
            <a:r>
              <a:rPr lang="pt-BR" dirty="0"/>
              <a:t>de vida e da melhoria do perfil epidemiológico da população;</a:t>
            </a:r>
            <a:br>
              <a:rPr lang="pt-BR" dirty="0"/>
            </a:b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III- </a:t>
            </a:r>
            <a:r>
              <a:rPr lang="pt-BR" dirty="0"/>
              <a:t>ações e serviços de prevenção e controle dos fatores determinantes e </a:t>
            </a:r>
            <a:r>
              <a:rPr lang="pt-BR" dirty="0" smtClean="0"/>
              <a:t>condicionantes do </a:t>
            </a:r>
            <a:r>
              <a:rPr lang="pt-BR" dirty="0"/>
              <a:t>meio ambiente, que interferem na saúde humana, podendo acarretar risco de doenças </a:t>
            </a:r>
            <a:r>
              <a:rPr lang="pt-BR" dirty="0" smtClean="0"/>
              <a:t>ou agravos </a:t>
            </a:r>
            <a:r>
              <a:rPr lang="pt-BR" dirty="0"/>
              <a:t>à saúde da coletividade ou do indivíduo; </a:t>
            </a:r>
            <a:endParaRPr lang="pt-BR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46123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recife.pe.leg.br/207x204xlogo.png.pagespeed.ic.AD3qIUd-K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0662" y="248128"/>
            <a:ext cx="1330535" cy="1191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344379" cy="965735"/>
          </a:xfrm>
          <a:gradFill>
            <a:gsLst>
              <a:gs pos="37000">
                <a:srgbClr val="D6E6F5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reflection endPos="20000" dist="50800" dir="5400000" sy="-100000" algn="bl" rotWithShape="0"/>
          </a:effectLst>
        </p:spPr>
        <p:txBody>
          <a:bodyPr/>
          <a:lstStyle/>
          <a:p>
            <a:pPr algn="ctr"/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Competência Temática das Comissões</a:t>
            </a:r>
            <a:endParaRPr lang="pt-B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udy Old Style" panose="02020502050305020303" pitchFamily="18" charset="0"/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38198" y="1605776"/>
            <a:ext cx="10768346" cy="5252224"/>
          </a:xfrm>
        </p:spPr>
        <p:txBody>
          <a:bodyPr>
            <a:normAutofit/>
          </a:bodyPr>
          <a:lstStyle/>
          <a:p>
            <a:r>
              <a:rPr lang="pt-BR" sz="33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Comissão de Saúde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IV </a:t>
            </a:r>
            <a:r>
              <a:rPr lang="pt-BR" dirty="0"/>
              <a:t>- exercício de poder de polícia administrativa no tocante à defesa da saúde pública</a:t>
            </a:r>
            <a:r>
              <a:rPr lang="pt-BR" dirty="0" smtClean="0"/>
              <a:t>;</a:t>
            </a:r>
          </a:p>
          <a:p>
            <a:pPr marL="0" indent="0">
              <a:buNone/>
            </a:pPr>
            <a:r>
              <a:rPr lang="pt-BR" dirty="0"/>
              <a:t/>
            </a:r>
            <a:br>
              <a:rPr lang="pt-BR" dirty="0"/>
            </a:br>
            <a:r>
              <a:rPr lang="pt-BR" dirty="0"/>
              <a:t>V - controle e fiscalização de serviços, medicamentos, equipamentos, </a:t>
            </a:r>
            <a:r>
              <a:rPr lang="pt-BR" dirty="0" err="1" smtClean="0"/>
              <a:t>imunobiológicos</a:t>
            </a:r>
            <a:r>
              <a:rPr lang="pt-BR" dirty="0" smtClean="0"/>
              <a:t> e </a:t>
            </a:r>
            <a:r>
              <a:rPr lang="pt-BR" dirty="0"/>
              <a:t>outros insumos de interesse à saúde;</a:t>
            </a:r>
            <a:br>
              <a:rPr lang="pt-BR" dirty="0"/>
            </a:b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IX </a:t>
            </a:r>
            <a:r>
              <a:rPr lang="pt-BR" dirty="0"/>
              <a:t>- serviços públicos e privados de saúde;</a:t>
            </a:r>
            <a:br>
              <a:rPr lang="pt-BR" dirty="0"/>
            </a:b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045483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recife.pe.leg.br/207x204xlogo.png.pagespeed.ic.AD3qIUd-K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0662" y="248128"/>
            <a:ext cx="1330535" cy="1191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344379" cy="965735"/>
          </a:xfrm>
          <a:gradFill>
            <a:gsLst>
              <a:gs pos="37000">
                <a:srgbClr val="D6E6F5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reflection endPos="20000" dist="50800" dir="5400000" sy="-100000" algn="bl" rotWithShape="0"/>
          </a:effectLst>
        </p:spPr>
        <p:txBody>
          <a:bodyPr/>
          <a:lstStyle/>
          <a:p>
            <a:pPr algn="ctr"/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Competência Temática das Comissões</a:t>
            </a:r>
            <a:endParaRPr lang="pt-B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udy Old Style" panose="02020502050305020303" pitchFamily="18" charset="0"/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38199" y="1605777"/>
            <a:ext cx="10948640" cy="5051503"/>
          </a:xfrm>
        </p:spPr>
        <p:txBody>
          <a:bodyPr>
            <a:normAutofit fontScale="85000" lnSpcReduction="20000"/>
          </a:bodyPr>
          <a:lstStyle/>
          <a:p>
            <a:r>
              <a:rPr lang="pt-BR" sz="42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Comissão de Saúde</a:t>
            </a:r>
          </a:p>
          <a:p>
            <a:pPr marL="0" indent="0">
              <a:buNone/>
            </a:pPr>
            <a:endParaRPr lang="pt-BR" sz="3600" dirty="0"/>
          </a:p>
          <a:p>
            <a:pPr marL="0" indent="0">
              <a:buNone/>
            </a:pPr>
            <a:r>
              <a:rPr lang="pt-BR" sz="3600" dirty="0"/>
              <a:t>XI - ações e serviços relacionados a cemitérios e limpeza pública;</a:t>
            </a:r>
          </a:p>
          <a:p>
            <a:pPr marL="0" indent="0">
              <a:buNone/>
            </a:pPr>
            <a:endParaRPr lang="pt-BR" sz="3600" dirty="0"/>
          </a:p>
          <a:p>
            <a:pPr marL="0" indent="0">
              <a:buNone/>
            </a:pPr>
            <a:r>
              <a:rPr lang="pt-BR" sz="3600" dirty="0"/>
              <a:t>XII - políticas integrativas em saúde;</a:t>
            </a:r>
            <a:br>
              <a:rPr lang="pt-BR" sz="3600" dirty="0"/>
            </a:br>
            <a:endParaRPr lang="pt-BR" sz="3600" dirty="0"/>
          </a:p>
          <a:p>
            <a:pPr marL="0" indent="0">
              <a:buNone/>
            </a:pPr>
            <a:r>
              <a:rPr lang="pt-BR" sz="3600" dirty="0"/>
              <a:t>XIII - ações e serviços de vigilância nutricional e orientação alimentar;</a:t>
            </a:r>
            <a:br>
              <a:rPr lang="pt-BR" sz="3600" dirty="0"/>
            </a:br>
            <a:endParaRPr lang="pt-BR" sz="3600" dirty="0"/>
          </a:p>
          <a:p>
            <a:pPr marL="0" indent="0">
              <a:buNone/>
            </a:pPr>
            <a:r>
              <a:rPr lang="pt-BR" sz="3600" dirty="0"/>
              <a:t>XIV - educação em saúde;</a:t>
            </a:r>
            <a:br>
              <a:rPr lang="pt-BR" sz="3600" dirty="0"/>
            </a:b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1126472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recife.pe.leg.br/207x204xlogo.png.pagespeed.ic.AD3qIUd-K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0662" y="248128"/>
            <a:ext cx="1330535" cy="1191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344379" cy="965735"/>
          </a:xfrm>
          <a:gradFill>
            <a:gsLst>
              <a:gs pos="37000">
                <a:srgbClr val="D6E6F5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reflection endPos="20000" dist="50800" dir="5400000" sy="-100000" algn="bl" rotWithShape="0"/>
          </a:effectLst>
        </p:spPr>
        <p:txBody>
          <a:bodyPr/>
          <a:lstStyle/>
          <a:p>
            <a:pPr algn="ctr"/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Competência Temática das Comissões</a:t>
            </a:r>
            <a:endParaRPr lang="pt-B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udy Old Style" panose="02020502050305020303" pitchFamily="18" charset="0"/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38199" y="1605777"/>
            <a:ext cx="10948640" cy="5051503"/>
          </a:xfrm>
        </p:spPr>
        <p:txBody>
          <a:bodyPr>
            <a:normAutofit fontScale="92500" lnSpcReduction="20000"/>
          </a:bodyPr>
          <a:lstStyle/>
          <a:p>
            <a:r>
              <a:rPr lang="pt-BR" sz="33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Comissão de Planejamento Urbano, Obras e Meio Ambiente</a:t>
            </a:r>
          </a:p>
          <a:p>
            <a:pPr marL="0" indent="0">
              <a:buNone/>
            </a:pPr>
            <a:endParaRPr lang="pt-BR" sz="1500" dirty="0"/>
          </a:p>
          <a:p>
            <a:pPr marL="0" indent="0">
              <a:buNone/>
            </a:pPr>
            <a:r>
              <a:rPr lang="pt-BR" dirty="0"/>
              <a:t>Art. 117. À Comissão de Planejamento Urbano, Obras e Meio Ambiente compete,</a:t>
            </a:r>
            <a:br>
              <a:rPr lang="pt-BR" dirty="0"/>
            </a:br>
            <a:r>
              <a:rPr lang="pt-BR" dirty="0"/>
              <a:t>especificamente, opinar, no mérito, sobre proposições ou quaisquer matérias que tratem de: </a:t>
            </a:r>
            <a:br>
              <a:rPr lang="pt-BR" dirty="0"/>
            </a:b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I </a:t>
            </a:r>
            <a:r>
              <a:rPr lang="pt-BR" dirty="0"/>
              <a:t>- Plano Diretor</a:t>
            </a:r>
            <a:r>
              <a:rPr lang="pt-BR" dirty="0" smtClean="0"/>
              <a:t>;</a:t>
            </a:r>
          </a:p>
          <a:p>
            <a:pPr marL="0" indent="0">
              <a:buNone/>
            </a:pPr>
            <a:r>
              <a:rPr lang="pt-BR" dirty="0"/>
              <a:t/>
            </a:r>
            <a:br>
              <a:rPr lang="pt-BR" dirty="0"/>
            </a:br>
            <a:r>
              <a:rPr lang="pt-BR" dirty="0"/>
              <a:t>II - urbanismo e planos de urbanização e infraestrutura urbana</a:t>
            </a:r>
            <a:r>
              <a:rPr lang="pt-BR" dirty="0" smtClean="0"/>
              <a:t>;</a:t>
            </a:r>
          </a:p>
          <a:p>
            <a:pPr marL="0" indent="0">
              <a:buNone/>
            </a:pPr>
            <a:r>
              <a:rPr lang="pt-BR" dirty="0"/>
              <a:t/>
            </a:r>
            <a:br>
              <a:rPr lang="pt-BR" dirty="0"/>
            </a:br>
            <a:r>
              <a:rPr lang="pt-BR" dirty="0"/>
              <a:t>III - parcelamento, uso e ocupação do solo</a:t>
            </a:r>
            <a:r>
              <a:rPr lang="pt-BR" dirty="0" smtClean="0"/>
              <a:t>;</a:t>
            </a:r>
          </a:p>
          <a:p>
            <a:pPr marL="0" indent="0">
              <a:buNone/>
            </a:pPr>
            <a:r>
              <a:rPr lang="pt-BR" dirty="0"/>
              <a:t/>
            </a:r>
            <a:br>
              <a:rPr lang="pt-BR" dirty="0"/>
            </a:br>
            <a:r>
              <a:rPr lang="pt-BR" dirty="0"/>
              <a:t>V - regulamentação sobre edificações; </a:t>
            </a:r>
            <a:endParaRPr lang="pt-BR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9459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recife.pe.leg.br/207x204xlogo.png.pagespeed.ic.AD3qIUd-K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0662" y="248128"/>
            <a:ext cx="1330535" cy="1191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344379" cy="965735"/>
          </a:xfrm>
          <a:gradFill>
            <a:gsLst>
              <a:gs pos="37000">
                <a:srgbClr val="D6E6F5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reflection endPos="20000" dist="50800" dir="5400000" sy="-100000" algn="bl" rotWithShape="0"/>
          </a:effectLst>
        </p:spPr>
        <p:txBody>
          <a:bodyPr/>
          <a:lstStyle/>
          <a:p>
            <a:pPr algn="ctr"/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Competência Temática das Comissões</a:t>
            </a:r>
            <a:endParaRPr lang="pt-B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udy Old Style" panose="02020502050305020303" pitchFamily="18" charset="0"/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38199" y="1605777"/>
            <a:ext cx="10948640" cy="5051503"/>
          </a:xfrm>
        </p:spPr>
        <p:txBody>
          <a:bodyPr>
            <a:normAutofit/>
          </a:bodyPr>
          <a:lstStyle/>
          <a:p>
            <a:r>
              <a:rPr lang="pt-BR" sz="33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Comissão de Planejamento Urbano, Obras e Meio Ambiente</a:t>
            </a:r>
          </a:p>
          <a:p>
            <a:pPr marL="0" indent="0">
              <a:buNone/>
            </a:pPr>
            <a:endParaRPr lang="pt-BR" sz="1500" dirty="0"/>
          </a:p>
          <a:p>
            <a:pPr marL="0" indent="0">
              <a:buNone/>
            </a:pPr>
            <a:r>
              <a:rPr lang="pt-BR" dirty="0"/>
              <a:t>VI - utilização do espaço aéreo urbano;</a:t>
            </a:r>
            <a:br>
              <a:rPr lang="pt-BR" dirty="0"/>
            </a:b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VII </a:t>
            </a:r>
            <a:r>
              <a:rPr lang="pt-BR" dirty="0"/>
              <a:t>- política habitacional; </a:t>
            </a:r>
            <a:br>
              <a:rPr lang="pt-BR" dirty="0"/>
            </a:b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764959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recife.pe.leg.br/207x204xlogo.png.pagespeed.ic.AD3qIUd-K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0662" y="248128"/>
            <a:ext cx="1330535" cy="1191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344379" cy="965735"/>
          </a:xfrm>
          <a:gradFill>
            <a:gsLst>
              <a:gs pos="37000">
                <a:srgbClr val="D6E6F5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reflection endPos="20000" dist="50800" dir="5400000" sy="-100000" algn="bl" rotWithShape="0"/>
          </a:effectLst>
        </p:spPr>
        <p:txBody>
          <a:bodyPr/>
          <a:lstStyle/>
          <a:p>
            <a:pPr algn="ctr"/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Competência Temática das Comissões</a:t>
            </a:r>
            <a:endParaRPr lang="pt-B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udy Old Style" panose="02020502050305020303" pitchFamily="18" charset="0"/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38199" y="1605777"/>
            <a:ext cx="10948640" cy="5051503"/>
          </a:xfrm>
        </p:spPr>
        <p:txBody>
          <a:bodyPr>
            <a:normAutofit fontScale="85000" lnSpcReduction="20000"/>
          </a:bodyPr>
          <a:lstStyle/>
          <a:p>
            <a:r>
              <a:rPr lang="pt-BR" sz="33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Comissão de Planejamento Urbano, Obras e Meio Ambiente</a:t>
            </a:r>
          </a:p>
          <a:p>
            <a:pPr marL="0" indent="0">
              <a:buNone/>
            </a:pPr>
            <a:endParaRPr lang="pt-BR" sz="1500" dirty="0"/>
          </a:p>
          <a:p>
            <a:pPr marL="0" indent="0">
              <a:buNone/>
            </a:pPr>
            <a:r>
              <a:rPr lang="pt-BR" dirty="0"/>
              <a:t>X - venda, hipoteca, permuta, usucapião especial do imóvel urbano, concessão </a:t>
            </a:r>
            <a:r>
              <a:rPr lang="pt-BR" dirty="0" smtClean="0"/>
              <a:t>do direito </a:t>
            </a:r>
            <a:r>
              <a:rPr lang="pt-BR" dirty="0"/>
              <a:t>real de uso e concessão de uso especial para fins de moradia, de bens imóveis </a:t>
            </a:r>
            <a:r>
              <a:rPr lang="pt-BR" dirty="0" smtClean="0"/>
              <a:t>de propriedade </a:t>
            </a:r>
            <a:r>
              <a:rPr lang="pt-BR" dirty="0"/>
              <a:t>do município</a:t>
            </a:r>
            <a:r>
              <a:rPr lang="pt-BR" dirty="0" smtClean="0"/>
              <a:t>;</a:t>
            </a:r>
          </a:p>
          <a:p>
            <a:pPr marL="0" indent="0">
              <a:buNone/>
            </a:pPr>
            <a:r>
              <a:rPr lang="pt-BR" dirty="0"/>
              <a:t/>
            </a:r>
            <a:br>
              <a:rPr lang="pt-BR" dirty="0"/>
            </a:br>
            <a:r>
              <a:rPr lang="pt-BR" dirty="0"/>
              <a:t>XI - a defesa do meio ambiente, nos seus múltiplos aspectos, sobretudo os que </a:t>
            </a:r>
            <a:r>
              <a:rPr lang="pt-BR" dirty="0" smtClean="0"/>
              <a:t>visem criar </a:t>
            </a:r>
            <a:r>
              <a:rPr lang="pt-BR" dirty="0"/>
              <a:t>ou manter as condições ecológicas necessárias a uma vida humana saudável</a:t>
            </a:r>
            <a:r>
              <a:rPr lang="pt-BR" dirty="0" smtClean="0"/>
              <a:t>;</a:t>
            </a:r>
          </a:p>
          <a:p>
            <a:pPr marL="0" indent="0">
              <a:buNone/>
            </a:pPr>
            <a:r>
              <a:rPr lang="pt-BR" dirty="0"/>
              <a:t/>
            </a:r>
            <a:br>
              <a:rPr lang="pt-BR" dirty="0"/>
            </a:br>
            <a:r>
              <a:rPr lang="pt-BR" dirty="0"/>
              <a:t>XII - política ambiental do município</a:t>
            </a:r>
            <a:r>
              <a:rPr lang="pt-BR" dirty="0" smtClean="0"/>
              <a:t>;</a:t>
            </a:r>
          </a:p>
          <a:p>
            <a:pPr marL="0" indent="0">
              <a:buNone/>
            </a:pPr>
            <a:r>
              <a:rPr lang="pt-BR" dirty="0"/>
              <a:t/>
            </a:r>
            <a:br>
              <a:rPr lang="pt-BR" dirty="0"/>
            </a:br>
            <a:r>
              <a:rPr lang="pt-BR" dirty="0"/>
              <a:t>XIII - controle da poluição ambiental e preservação dos recursos naturais</a:t>
            </a:r>
            <a:r>
              <a:rPr lang="pt-BR" dirty="0" smtClean="0"/>
              <a:t>;</a:t>
            </a:r>
          </a:p>
          <a:p>
            <a:pPr marL="0" indent="0">
              <a:buNone/>
            </a:pPr>
            <a:r>
              <a:rPr lang="pt-BR" dirty="0"/>
              <a:t/>
            </a:r>
            <a:br>
              <a:rPr lang="pt-BR" dirty="0"/>
            </a:br>
            <a:r>
              <a:rPr lang="pt-BR" dirty="0"/>
              <a:t>XIV- saneamento básico e ambiental; </a:t>
            </a:r>
            <a:r>
              <a:rPr lang="pt-BR" dirty="0" smtClean="0"/>
              <a:t>e</a:t>
            </a:r>
          </a:p>
          <a:p>
            <a:pPr marL="0" indent="0">
              <a:buNone/>
            </a:pPr>
            <a:r>
              <a:rPr lang="pt-BR" dirty="0"/>
              <a:t/>
            </a:r>
            <a:br>
              <a:rPr lang="pt-BR" dirty="0"/>
            </a:br>
            <a:r>
              <a:rPr lang="pt-BR" dirty="0"/>
              <a:t>XV - certificação ambiental. </a:t>
            </a:r>
            <a:endParaRPr lang="pt-BR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1923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recife.pe.leg.br/207x204xlogo.png.pagespeed.ic.AD3qIUd-K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0662" y="248128"/>
            <a:ext cx="1330535" cy="1191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344379" cy="965735"/>
          </a:xfrm>
          <a:gradFill>
            <a:gsLst>
              <a:gs pos="37000">
                <a:srgbClr val="D6E6F5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reflection endPos="20000" dist="50800" dir="5400000" sy="-100000" algn="bl" rotWithShape="0"/>
          </a:effectLst>
        </p:spPr>
        <p:txBody>
          <a:bodyPr/>
          <a:lstStyle/>
          <a:p>
            <a:pPr algn="ctr"/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Competência Temática das Comissões</a:t>
            </a:r>
            <a:endParaRPr lang="pt-B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udy Old Style" panose="02020502050305020303" pitchFamily="18" charset="0"/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38199" y="1605777"/>
            <a:ext cx="10948640" cy="5051503"/>
          </a:xfrm>
        </p:spPr>
        <p:txBody>
          <a:bodyPr>
            <a:normAutofit lnSpcReduction="10000"/>
          </a:bodyPr>
          <a:lstStyle/>
          <a:p>
            <a:r>
              <a:rPr lang="pt-BR" sz="33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Comissão de Acessibilidade e Mobilidade Urbana</a:t>
            </a:r>
          </a:p>
          <a:p>
            <a:pPr marL="0" indent="0">
              <a:buNone/>
            </a:pPr>
            <a:endParaRPr lang="pt-BR" sz="1600" dirty="0"/>
          </a:p>
          <a:p>
            <a:pPr marL="0" indent="0">
              <a:buNone/>
            </a:pPr>
            <a:r>
              <a:rPr lang="pt-BR" sz="2200" dirty="0"/>
              <a:t>Art. 118. À Comissão de Acessibilidade e Mobilidade Urbana compete, especificamente, opinar, no mérito, sobre proposições ou quaisquer matérias que tratem de:</a:t>
            </a:r>
            <a:br>
              <a:rPr lang="pt-BR" sz="2200" dirty="0"/>
            </a:br>
            <a:endParaRPr lang="pt-BR" sz="2200" dirty="0"/>
          </a:p>
          <a:p>
            <a:pPr marL="0" indent="0">
              <a:buNone/>
            </a:pPr>
            <a:r>
              <a:rPr lang="pt-BR" sz="2200" dirty="0"/>
              <a:t>I - sistema viário, sinalização, equipamentos e infraestrutura de mobilidade urbana;</a:t>
            </a:r>
            <a:br>
              <a:rPr lang="pt-BR" sz="2200" dirty="0"/>
            </a:br>
            <a:endParaRPr lang="pt-BR" sz="2200" dirty="0"/>
          </a:p>
          <a:p>
            <a:pPr marL="0" indent="0">
              <a:buNone/>
            </a:pPr>
            <a:r>
              <a:rPr lang="pt-BR" sz="2200" dirty="0"/>
              <a:t>II - tráfego e trânsito de pedestres e de veículos de qualquer natureza;</a:t>
            </a:r>
            <a:br>
              <a:rPr lang="pt-BR" sz="2200" dirty="0"/>
            </a:br>
            <a:endParaRPr lang="pt-BR" sz="2200" dirty="0"/>
          </a:p>
          <a:p>
            <a:pPr marL="0" indent="0">
              <a:buNone/>
            </a:pPr>
            <a:r>
              <a:rPr lang="pt-BR" sz="2200" dirty="0"/>
              <a:t>III - transporte público, privado, coletivo, individual, de passageiros, de carga e por</a:t>
            </a:r>
            <a:br>
              <a:rPr lang="pt-BR" sz="2200" dirty="0"/>
            </a:br>
            <a:r>
              <a:rPr lang="pt-BR" sz="2200" dirty="0"/>
              <a:t>fretamento; </a:t>
            </a:r>
          </a:p>
          <a:p>
            <a:pPr marL="0" indent="0">
              <a:buNone/>
            </a:pPr>
            <a:endParaRPr lang="pt-BR" sz="2200" dirty="0"/>
          </a:p>
          <a:p>
            <a:pPr marL="0" indent="0">
              <a:buNone/>
            </a:pPr>
            <a:r>
              <a:rPr lang="pt-BR" sz="2400" dirty="0"/>
              <a:t>IV - qualidade dos serviços de transporte urbano de passageiros; </a:t>
            </a:r>
            <a:br>
              <a:rPr lang="pt-BR" sz="2400" dirty="0"/>
            </a:b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392150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recife.pe.leg.br/207x204xlogo.png.pagespeed.ic.AD3qIUd-K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0662" y="248128"/>
            <a:ext cx="1330535" cy="1191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344379" cy="965735"/>
          </a:xfrm>
          <a:gradFill>
            <a:gsLst>
              <a:gs pos="37000">
                <a:srgbClr val="D6E6F5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reflection endPos="20000" dist="50800" dir="5400000" sy="-100000" algn="bl" rotWithShape="0"/>
          </a:effectLst>
        </p:spPr>
        <p:txBody>
          <a:bodyPr/>
          <a:lstStyle/>
          <a:p>
            <a:pPr algn="ctr"/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Competência Temática das Comissões</a:t>
            </a:r>
            <a:endParaRPr lang="pt-B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udy Old Style" panose="02020502050305020303" pitchFamily="18" charset="0"/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38199" y="1605777"/>
            <a:ext cx="10948640" cy="5051503"/>
          </a:xfrm>
        </p:spPr>
        <p:txBody>
          <a:bodyPr>
            <a:normAutofit lnSpcReduction="10000"/>
          </a:bodyPr>
          <a:lstStyle/>
          <a:p>
            <a:r>
              <a:rPr lang="pt-BR" sz="33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Comissão de Acessibilidade e Mobilidade Urbana</a:t>
            </a:r>
          </a:p>
          <a:p>
            <a:pPr marL="0" indent="0">
              <a:buNone/>
            </a:pPr>
            <a:endParaRPr lang="pt-BR" sz="1600" dirty="0"/>
          </a:p>
          <a:p>
            <a:pPr marL="0" indent="0">
              <a:buNone/>
            </a:pPr>
            <a:r>
              <a:rPr lang="pt-BR" sz="2400" dirty="0"/>
              <a:t>V - estacionamento, abastecimento, carga e descarga de mercadorias e bens;</a:t>
            </a:r>
            <a:br>
              <a:rPr lang="pt-BR" sz="2400" dirty="0"/>
            </a:br>
            <a:endParaRPr lang="pt-BR" sz="2400" dirty="0"/>
          </a:p>
          <a:p>
            <a:pPr marL="0" indent="0">
              <a:buNone/>
            </a:pPr>
            <a:r>
              <a:rPr lang="pt-BR" sz="2400" dirty="0"/>
              <a:t>VI - políticas de segurança, comunicação e educação para o trânsito;</a:t>
            </a:r>
            <a:br>
              <a:rPr lang="pt-BR" sz="2400" dirty="0"/>
            </a:br>
            <a:endParaRPr lang="pt-BR" sz="2400" dirty="0"/>
          </a:p>
          <a:p>
            <a:pPr marL="0" indent="0">
              <a:buNone/>
            </a:pPr>
            <a:r>
              <a:rPr lang="pt-BR" sz="2400" dirty="0"/>
              <a:t>VII - integração dos modos de transporte público, e destes com os transportes privados e não motorizados;</a:t>
            </a:r>
            <a:br>
              <a:rPr lang="pt-BR" sz="2400" dirty="0"/>
            </a:br>
            <a:endParaRPr lang="pt-BR" sz="2400" dirty="0"/>
          </a:p>
          <a:p>
            <a:pPr marL="0" indent="0">
              <a:buNone/>
            </a:pPr>
            <a:r>
              <a:rPr lang="pt-BR" sz="2400" dirty="0"/>
              <a:t>VIII - instrumentos de controle e de fiscalização do trânsito; e</a:t>
            </a:r>
            <a:br>
              <a:rPr lang="pt-BR" sz="2400" dirty="0"/>
            </a:br>
            <a:endParaRPr lang="pt-BR" sz="2400" dirty="0"/>
          </a:p>
          <a:p>
            <a:pPr marL="0" indent="0">
              <a:buNone/>
            </a:pPr>
            <a:r>
              <a:rPr lang="pt-BR" sz="2400" dirty="0"/>
              <a:t>IX - acessibilidade no espaço urbano público e privado. </a:t>
            </a:r>
            <a:br>
              <a:rPr lang="pt-BR" sz="2400" dirty="0"/>
            </a:br>
            <a:r>
              <a:rPr lang="pt-BR" sz="2400" dirty="0"/>
              <a:t/>
            </a:r>
            <a:br>
              <a:rPr lang="pt-BR" sz="2400" dirty="0"/>
            </a:b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1194453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2535" y="1919112"/>
            <a:ext cx="11695288" cy="4854221"/>
          </a:xfrm>
        </p:spPr>
        <p:txBody>
          <a:bodyPr>
            <a:normAutofit/>
          </a:bodyPr>
          <a:lstStyle/>
          <a:p>
            <a:pPr marL="0" indent="0" fontAlgn="t">
              <a:buNone/>
            </a:pPr>
            <a:r>
              <a:rPr lang="pt-BR" sz="2500" dirty="0"/>
              <a:t>Art. 154. No desenvolvimento dos seus trabalhos, as comissões observarão as seguintes</a:t>
            </a:r>
            <a:br>
              <a:rPr lang="pt-BR" sz="2500" dirty="0"/>
            </a:br>
            <a:r>
              <a:rPr lang="pt-BR" sz="2500" dirty="0"/>
              <a:t>normas:</a:t>
            </a:r>
          </a:p>
          <a:p>
            <a:pPr marL="0" indent="0" algn="just" fontAlgn="t">
              <a:buNone/>
            </a:pPr>
            <a:r>
              <a:rPr lang="pt-BR" sz="2500" dirty="0"/>
              <a:t/>
            </a:r>
            <a:br>
              <a:rPr lang="pt-BR" sz="2500" dirty="0"/>
            </a:br>
            <a:r>
              <a:rPr lang="pt-BR" sz="2500" dirty="0"/>
              <a:t>I - ao apreciar qualquer matéria, a comissão poderá propor a sua </a:t>
            </a:r>
            <a:r>
              <a:rPr lang="pt-BR" sz="25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aprovação</a:t>
            </a:r>
            <a:r>
              <a:rPr lang="pt-BR" sz="2500" dirty="0"/>
              <a:t>, total ou</a:t>
            </a:r>
            <a:br>
              <a:rPr lang="pt-BR" sz="2500" dirty="0"/>
            </a:br>
            <a:r>
              <a:rPr lang="pt-BR" sz="2500" dirty="0"/>
              <a:t>parcial, ou a sua </a:t>
            </a:r>
            <a:r>
              <a:rPr lang="pt-BR" sz="25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rejeição</a:t>
            </a:r>
            <a:r>
              <a:rPr lang="pt-BR" sz="2500" dirty="0"/>
              <a:t>, ou sugerir o seu </a:t>
            </a:r>
            <a:r>
              <a:rPr lang="pt-BR" sz="25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arquivamento</a:t>
            </a:r>
            <a:r>
              <a:rPr lang="pt-BR" sz="2500" dirty="0"/>
              <a:t>, formular </a:t>
            </a:r>
            <a:r>
              <a:rPr lang="pt-BR" sz="25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substitutivo</a:t>
            </a:r>
            <a:r>
              <a:rPr lang="pt-BR" sz="2500" dirty="0"/>
              <a:t> e apresentar </a:t>
            </a:r>
            <a:r>
              <a:rPr lang="pt-BR" sz="25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emenda</a:t>
            </a:r>
            <a:r>
              <a:rPr lang="pt-BR" sz="2500" dirty="0"/>
              <a:t> ou </a:t>
            </a:r>
            <a:r>
              <a:rPr lang="pt-BR" sz="25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subemenda</a:t>
            </a:r>
            <a:r>
              <a:rPr lang="pt-BR" sz="2500" dirty="0"/>
              <a:t>;</a:t>
            </a:r>
          </a:p>
          <a:p>
            <a:pPr marL="0" indent="0" fontAlgn="t">
              <a:buNone/>
            </a:pPr>
            <a:r>
              <a:rPr lang="pt-BR" sz="2500" dirty="0"/>
              <a:t/>
            </a:r>
            <a:br>
              <a:rPr lang="pt-BR" sz="2500" dirty="0"/>
            </a:br>
            <a:r>
              <a:rPr lang="pt-BR" sz="2500" dirty="0"/>
              <a:t>II - é lícito às comissões determinar o arquivamento de papéis enviados à sua apreciação,  exceto proposições, registrando-se o despacho respectivo na ata dos seus trabalhos; </a:t>
            </a:r>
          </a:p>
          <a:p>
            <a:pPr marL="0" indent="0" fontAlgn="t">
              <a:buNone/>
            </a:pPr>
            <a:endParaRPr lang="pt-BR" sz="2400" dirty="0"/>
          </a:p>
          <a:p>
            <a:pPr marL="0" indent="0" fontAlgn="t">
              <a:buNone/>
            </a:pPr>
            <a:r>
              <a:rPr lang="pt-BR" sz="2400" dirty="0"/>
              <a:t/>
            </a:r>
            <a:br>
              <a:rPr lang="pt-BR" sz="2400" dirty="0"/>
            </a:br>
            <a:endParaRPr lang="pt-BR" sz="2200" dirty="0"/>
          </a:p>
        </p:txBody>
      </p:sp>
      <p:pic>
        <p:nvPicPr>
          <p:cNvPr id="4" name="Picture 2" descr="http://www.recife.pe.leg.br/207x204xlogo.png.pagespeed.ic.AD3qIUd-K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2772" y="103273"/>
            <a:ext cx="1095885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1761067" y="258250"/>
            <a:ext cx="7879644" cy="1062551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rgbClr val="3366F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t-BR" sz="4000" dirty="0">
                <a:solidFill>
                  <a:srgbClr val="FF0000"/>
                </a:solidFill>
              </a:rPr>
              <a:t>Da apreciação das matérias pelas comissões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t-BR" sz="2400" dirty="0">
                <a:solidFill>
                  <a:srgbClr val="FF0000"/>
                </a:solidFill>
              </a:rPr>
              <a:t>Regimento Interno</a:t>
            </a:r>
          </a:p>
        </p:txBody>
      </p:sp>
    </p:spTree>
    <p:extLst>
      <p:ext uri="{BB962C8B-B14F-4D97-AF65-F5344CB8AC3E}">
        <p14:creationId xmlns:p14="http://schemas.microsoft.com/office/powerpoint/2010/main" val="2639444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recife.pe.leg.br/207x204xlogo.png.pagespeed.ic.AD3qIUd-K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0662" y="248128"/>
            <a:ext cx="1330535" cy="1191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344379" cy="965735"/>
          </a:xfrm>
          <a:gradFill>
            <a:gsLst>
              <a:gs pos="37000">
                <a:srgbClr val="D6E6F5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reflection endPos="20000" dist="50800" dir="5400000" sy="-100000" algn="bl" rotWithShape="0"/>
          </a:effectLst>
        </p:spPr>
        <p:txBody>
          <a:bodyPr/>
          <a:lstStyle/>
          <a:p>
            <a:pPr algn="ctr"/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Competência Temática das Comissões</a:t>
            </a:r>
            <a:endParaRPr lang="pt-B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udy Old Style" panose="02020502050305020303" pitchFamily="18" charset="0"/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38199" y="1605777"/>
            <a:ext cx="11573108" cy="5051503"/>
          </a:xfrm>
        </p:spPr>
        <p:txBody>
          <a:bodyPr>
            <a:normAutofit fontScale="92500" lnSpcReduction="20000"/>
          </a:bodyPr>
          <a:lstStyle/>
          <a:p>
            <a:r>
              <a:rPr lang="pt-BR" sz="33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Comissão de Defesa dos Direitos Humanos e Cidadania</a:t>
            </a:r>
          </a:p>
          <a:p>
            <a:pPr marL="0" indent="0">
              <a:buNone/>
            </a:pPr>
            <a:endParaRPr lang="pt-BR" sz="1600" dirty="0"/>
          </a:p>
          <a:p>
            <a:pPr marL="0" indent="0">
              <a:buNone/>
            </a:pPr>
            <a:r>
              <a:rPr lang="pt-BR" sz="2400" dirty="0"/>
              <a:t>Art. 119. À Comissão de Defesa dos Direitos Humanos e Cidadania compete, especificamente, opinar, no mérito, sobre proposições ou quaisquer matérias que tratem de:</a:t>
            </a:r>
          </a:p>
          <a:p>
            <a:pPr marL="0" indent="0">
              <a:buNone/>
            </a:pPr>
            <a:r>
              <a:rPr lang="pt-BR" sz="2400" dirty="0"/>
              <a:t/>
            </a:r>
            <a:br>
              <a:rPr lang="pt-BR" sz="2400" dirty="0"/>
            </a:br>
            <a:r>
              <a:rPr lang="pt-BR" sz="2400" dirty="0"/>
              <a:t>I - garantia e promoção dos Direitos Humanos e da Cidadania; </a:t>
            </a:r>
          </a:p>
          <a:p>
            <a:pPr marL="0" indent="0">
              <a:buNone/>
            </a:pPr>
            <a:r>
              <a:rPr lang="pt-BR" sz="2400" dirty="0"/>
              <a:t/>
            </a:r>
            <a:br>
              <a:rPr lang="pt-BR" sz="2400" dirty="0"/>
            </a:br>
            <a:r>
              <a:rPr lang="pt-BR" sz="2400" dirty="0"/>
              <a:t>II - defesa do consumidor;</a:t>
            </a:r>
          </a:p>
          <a:p>
            <a:pPr marL="0" indent="0">
              <a:buNone/>
            </a:pPr>
            <a:r>
              <a:rPr lang="pt-BR" sz="2400" dirty="0"/>
              <a:t/>
            </a:r>
            <a:br>
              <a:rPr lang="pt-BR" sz="2400" dirty="0"/>
            </a:br>
            <a:r>
              <a:rPr lang="pt-BR" sz="2400" dirty="0"/>
              <a:t>III - inclusão social e proteção à mulher, à infância, à adolescência e à juventude, aos idosos, às pessoas com deficiência e aos grupos vítimas de quaisquer tipos de discriminação e preconceito;</a:t>
            </a:r>
          </a:p>
          <a:p>
            <a:pPr marL="0" indent="0">
              <a:buNone/>
            </a:pPr>
            <a:endParaRPr lang="pt-BR" sz="2400" dirty="0"/>
          </a:p>
          <a:p>
            <a:pPr marL="0" indent="0">
              <a:buNone/>
            </a:pPr>
            <a:r>
              <a:rPr lang="pt-BR" sz="2400" dirty="0"/>
              <a:t>IV - formulação e implementação de políticas de assistência social; e</a:t>
            </a:r>
          </a:p>
          <a:p>
            <a:pPr marL="0" indent="0">
              <a:buNone/>
            </a:pPr>
            <a:r>
              <a:rPr lang="pt-BR" sz="2400" dirty="0"/>
              <a:t/>
            </a:r>
            <a:br>
              <a:rPr lang="pt-BR" sz="2400" dirty="0"/>
            </a:br>
            <a:r>
              <a:rPr lang="pt-BR" sz="2400" dirty="0"/>
              <a:t>V - participação e iniciativa da comunidade no que se refere a serviços de interesse comunitário e urbano. 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239377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recife.pe.leg.br/207x204xlogo.png.pagespeed.ic.AD3qIUd-K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0662" y="248128"/>
            <a:ext cx="1330535" cy="1191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344379" cy="965735"/>
          </a:xfrm>
          <a:gradFill>
            <a:gsLst>
              <a:gs pos="37000">
                <a:srgbClr val="D6E6F5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reflection endPos="20000" dist="50800" dir="5400000" sy="-100000" algn="bl" rotWithShape="0"/>
          </a:effectLst>
        </p:spPr>
        <p:txBody>
          <a:bodyPr/>
          <a:lstStyle/>
          <a:p>
            <a:pPr algn="ctr"/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Competência Temática das Comissões</a:t>
            </a:r>
            <a:endParaRPr lang="pt-B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udy Old Style" panose="02020502050305020303" pitchFamily="18" charset="0"/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38199" y="1605777"/>
            <a:ext cx="11573108" cy="5051503"/>
          </a:xfrm>
        </p:spPr>
        <p:txBody>
          <a:bodyPr>
            <a:normAutofit/>
          </a:bodyPr>
          <a:lstStyle/>
          <a:p>
            <a:r>
              <a:rPr lang="pt-BR" sz="33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Comissão de Segurança Cidadã</a:t>
            </a:r>
          </a:p>
          <a:p>
            <a:pPr marL="0" indent="0">
              <a:buNone/>
            </a:pPr>
            <a:endParaRPr lang="pt-BR" sz="1600" dirty="0"/>
          </a:p>
          <a:p>
            <a:pPr marL="0" indent="0">
              <a:buNone/>
            </a:pPr>
            <a:r>
              <a:rPr lang="pt-BR" sz="2400" dirty="0"/>
              <a:t>Art. 120. À Comissão de Segurança Cidadã compete especificamente:</a:t>
            </a:r>
          </a:p>
          <a:p>
            <a:pPr marL="0" indent="0">
              <a:buNone/>
            </a:pPr>
            <a:r>
              <a:rPr lang="pt-BR" sz="2400" dirty="0"/>
              <a:t/>
            </a:r>
            <a:br>
              <a:rPr lang="pt-BR" sz="2400" dirty="0"/>
            </a:br>
            <a:r>
              <a:rPr lang="pt-BR" sz="2400" dirty="0"/>
              <a:t>I - manifestar-se, no mérito, quanto às proposições ou quaisquer matérias que tratem de:</a:t>
            </a:r>
            <a:br>
              <a:rPr lang="pt-BR" sz="2400" dirty="0"/>
            </a:br>
            <a:endParaRPr lang="pt-BR" sz="2400" dirty="0"/>
          </a:p>
          <a:p>
            <a:pPr marL="457189" indent="-457189">
              <a:buAutoNum type="alphaLcParenR"/>
            </a:pPr>
            <a:r>
              <a:rPr lang="pt-BR" sz="2400" dirty="0"/>
              <a:t>Defesa Social;</a:t>
            </a:r>
            <a:br>
              <a:rPr lang="pt-BR" sz="2400" dirty="0"/>
            </a:br>
            <a:endParaRPr lang="pt-BR" sz="2400" dirty="0"/>
          </a:p>
          <a:p>
            <a:pPr marL="0" indent="0">
              <a:buNone/>
            </a:pPr>
            <a:r>
              <a:rPr lang="pt-BR" sz="2400" dirty="0"/>
              <a:t>b) Guarda Municipal; e</a:t>
            </a:r>
            <a:br>
              <a:rPr lang="pt-BR" sz="2400" dirty="0"/>
            </a:br>
            <a:endParaRPr lang="pt-BR" sz="2400" dirty="0"/>
          </a:p>
          <a:p>
            <a:pPr marL="0" indent="0">
              <a:buNone/>
            </a:pPr>
            <a:r>
              <a:rPr lang="pt-BR" sz="2400" dirty="0"/>
              <a:t>c) Defesa Civil Municipal. 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2074110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recife.pe.leg.br/207x204xlogo.png.pagespeed.ic.AD3qIUd-K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0662" y="248128"/>
            <a:ext cx="1330535" cy="1191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344379" cy="965735"/>
          </a:xfrm>
          <a:gradFill>
            <a:gsLst>
              <a:gs pos="37000">
                <a:srgbClr val="D6E6F5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reflection endPos="20000" dist="50800" dir="5400000" sy="-100000" algn="bl" rotWithShape="0"/>
          </a:effectLst>
        </p:spPr>
        <p:txBody>
          <a:bodyPr/>
          <a:lstStyle/>
          <a:p>
            <a:pPr algn="ctr"/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Competência Temática das Comissões</a:t>
            </a:r>
            <a:endParaRPr lang="pt-B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udy Old Style" panose="02020502050305020303" pitchFamily="18" charset="0"/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38199" y="1605777"/>
            <a:ext cx="11573108" cy="5051503"/>
          </a:xfrm>
        </p:spPr>
        <p:txBody>
          <a:bodyPr>
            <a:normAutofit/>
          </a:bodyPr>
          <a:lstStyle/>
          <a:p>
            <a:r>
              <a:rPr lang="pt-BR" sz="33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Comissão de Ética e Decoro Parlamentar</a:t>
            </a:r>
          </a:p>
          <a:p>
            <a:pPr marL="0" indent="0">
              <a:buNone/>
            </a:pPr>
            <a:endParaRPr lang="pt-BR" sz="1600" dirty="0"/>
          </a:p>
          <a:p>
            <a:pPr marL="0" indent="0">
              <a:buNone/>
            </a:pPr>
            <a:r>
              <a:rPr lang="pt-BR" sz="2400" dirty="0"/>
              <a:t>Art. 121. Compete à Comissão de Ética e Decoro Parlamentar: </a:t>
            </a:r>
            <a:br>
              <a:rPr lang="pt-BR" sz="2400" dirty="0"/>
            </a:br>
            <a:endParaRPr lang="pt-BR" sz="2400" dirty="0"/>
          </a:p>
          <a:p>
            <a:pPr marL="0" indent="0">
              <a:buNone/>
            </a:pPr>
            <a:r>
              <a:rPr lang="pt-BR" sz="2400" dirty="0"/>
              <a:t>(...)</a:t>
            </a:r>
          </a:p>
          <a:p>
            <a:pPr marL="0" indent="0">
              <a:buNone/>
            </a:pPr>
            <a:endParaRPr lang="pt-BR" sz="2400" dirty="0"/>
          </a:p>
          <a:p>
            <a:pPr marL="0" indent="0">
              <a:buNone/>
            </a:pPr>
            <a:r>
              <a:rPr lang="pt-BR" sz="2400" dirty="0"/>
              <a:t>III - instruir processos contra Vereadores e elaborar projetos de resolução que importem</a:t>
            </a:r>
            <a:br>
              <a:rPr lang="pt-BR" sz="2400" dirty="0"/>
            </a:br>
            <a:r>
              <a:rPr lang="pt-BR" sz="2400" dirty="0"/>
              <a:t>em sanções éticas a serem submetidas ao Plenário;</a:t>
            </a:r>
            <a:br>
              <a:rPr lang="pt-BR" sz="2400" dirty="0"/>
            </a:br>
            <a:endParaRPr lang="pt-BR" sz="2400" dirty="0"/>
          </a:p>
          <a:p>
            <a:pPr marL="0" indent="0">
              <a:buNone/>
            </a:pPr>
            <a:r>
              <a:rPr lang="pt-BR" sz="2400" dirty="0"/>
              <a:t>IV - dar parecer sobre a viabilidade das proposições que tenham por objeto matéria de</a:t>
            </a:r>
            <a:br>
              <a:rPr lang="pt-BR" sz="2400" dirty="0"/>
            </a:br>
            <a:r>
              <a:rPr lang="pt-BR" sz="2400" dirty="0"/>
              <a:t>sua competência; </a:t>
            </a:r>
            <a:br>
              <a:rPr lang="pt-BR" sz="2400" dirty="0"/>
            </a:b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2556180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/>
          <p:cNvSpPr txBox="1">
            <a:spLocks/>
          </p:cNvSpPr>
          <p:nvPr/>
        </p:nvSpPr>
        <p:spPr>
          <a:xfrm>
            <a:off x="2290527" y="1988839"/>
            <a:ext cx="7314991" cy="46382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Procuradoria Legislativa</a:t>
            </a:r>
          </a:p>
          <a:p>
            <a:pPr marL="0" indent="0" algn="ctr">
              <a:buNone/>
            </a:pPr>
            <a:r>
              <a:rPr lang="pt-BR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Procurador-Geral Legislativo: </a:t>
            </a:r>
            <a:r>
              <a:rPr lang="pt-BR" sz="18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Izael</a:t>
            </a:r>
            <a:r>
              <a:rPr lang="pt-BR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Nóbrega</a:t>
            </a:r>
          </a:p>
          <a:p>
            <a:pPr marL="0" indent="0" algn="ctr">
              <a:buNone/>
            </a:pPr>
            <a:endParaRPr lang="pt-BR" sz="28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t-BR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Fone</a:t>
            </a:r>
            <a:r>
              <a:rPr lang="pt-BR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3301-1265</a:t>
            </a:r>
          </a:p>
          <a:p>
            <a:pPr marL="0" indent="0" algn="ctr">
              <a:buNone/>
            </a:pPr>
            <a:r>
              <a:rPr lang="pt-BR" sz="21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cealbuquerque.cmr@gmail.com</a:t>
            </a:r>
            <a:endParaRPr lang="pt-BR" sz="21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pt-BR" sz="2800" dirty="0">
              <a:solidFill>
                <a:prstClr val="black"/>
              </a:solidFill>
            </a:endParaRPr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981200" y="274639"/>
            <a:ext cx="6923112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pt-BR" dirty="0" smtClean="0">
                <a:solidFill>
                  <a:schemeClr val="tx1"/>
                </a:solidFill>
              </a:rPr>
              <a:t>Contato</a:t>
            </a:r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10" name="Picture 2" descr="http://www.recife.pe.leg.br/207x204xlogo.png.pagespeed.ic.AD3qIUd-K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3547" y="129395"/>
            <a:ext cx="1307192" cy="1288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4633514" y="4961691"/>
            <a:ext cx="29196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/>
              <a:t>Carlos</a:t>
            </a:r>
            <a:r>
              <a:rPr lang="pt-BR" sz="2600" dirty="0"/>
              <a:t> Albuquerque</a:t>
            </a:r>
          </a:p>
        </p:txBody>
      </p:sp>
    </p:spTree>
    <p:extLst>
      <p:ext uri="{BB962C8B-B14F-4D97-AF65-F5344CB8AC3E}">
        <p14:creationId xmlns:p14="http://schemas.microsoft.com/office/powerpoint/2010/main" val="1343230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7695" y="1209457"/>
            <a:ext cx="11171976" cy="5490108"/>
          </a:xfrm>
        </p:spPr>
        <p:txBody>
          <a:bodyPr>
            <a:normAutofit/>
          </a:bodyPr>
          <a:lstStyle/>
          <a:p>
            <a:pPr fontAlgn="t"/>
            <a:endParaRPr lang="pt-BR" sz="2100" dirty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Picture 2" descr="http://www.recife.pe.leg.br/207x204xlogo.png.pagespeed.ic.AD3qIUd-K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3072" y="129456"/>
            <a:ext cx="1095885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1761067" y="258250"/>
            <a:ext cx="7879644" cy="1062551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rgbClr val="3366F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t-BR" sz="4000" dirty="0">
                <a:solidFill>
                  <a:srgbClr val="FF0000"/>
                </a:solidFill>
              </a:rPr>
              <a:t>Da apreciação das matérias pelas comissões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t-BR" sz="2400" dirty="0">
                <a:solidFill>
                  <a:srgbClr val="FF0000"/>
                </a:solidFill>
              </a:rPr>
              <a:t>Regimento Interno</a:t>
            </a: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372536" y="1919112"/>
            <a:ext cx="11469509" cy="485422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t">
              <a:buNone/>
            </a:pPr>
            <a:r>
              <a:rPr lang="pt-BR" sz="2700" dirty="0"/>
              <a:t>Art. 154 (...)</a:t>
            </a:r>
          </a:p>
          <a:p>
            <a:pPr marL="0" indent="0" fontAlgn="t">
              <a:buNone/>
            </a:pPr>
            <a:endParaRPr lang="pt-BR" sz="2700" dirty="0"/>
          </a:p>
          <a:p>
            <a:pPr marL="0" indent="0" fontAlgn="t">
              <a:buNone/>
            </a:pPr>
            <a:r>
              <a:rPr lang="pt-BR" sz="2700" dirty="0"/>
              <a:t>III - lido o parecer, ou dispensada a sua leitura se for distribuído antecipadamente em avulsos, será ele de imediato submetido à discussão e votação;</a:t>
            </a:r>
          </a:p>
          <a:p>
            <a:pPr marL="0" indent="0" fontAlgn="t">
              <a:buNone/>
            </a:pPr>
            <a:r>
              <a:rPr lang="pt-BR" sz="2700" dirty="0"/>
              <a:t/>
            </a:r>
            <a:br>
              <a:rPr lang="pt-BR" sz="2700" dirty="0"/>
            </a:br>
            <a:r>
              <a:rPr lang="pt-BR" sz="2700" dirty="0"/>
              <a:t>IV - durante a discussão na comissão, somente podem usar da palavra o </a:t>
            </a:r>
            <a:r>
              <a:rPr lang="pt-BR" sz="27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autor do projeto</a:t>
            </a:r>
            <a:r>
              <a:rPr lang="pt-BR" sz="2700" dirty="0"/>
              <a:t>, o </a:t>
            </a:r>
            <a:r>
              <a:rPr lang="pt-BR" sz="27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relator</a:t>
            </a:r>
            <a:r>
              <a:rPr lang="pt-BR" sz="2700" dirty="0"/>
              <a:t> e demais </a:t>
            </a:r>
            <a:r>
              <a:rPr lang="pt-BR" sz="27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membros da comissão</a:t>
            </a:r>
            <a:r>
              <a:rPr lang="pt-BR" sz="2700" dirty="0"/>
              <a:t>, seguindo-se a votação;</a:t>
            </a:r>
          </a:p>
          <a:p>
            <a:pPr marL="0" indent="0" fontAlgn="t">
              <a:buNone/>
            </a:pPr>
            <a:r>
              <a:rPr lang="pt-BR" sz="2700" dirty="0"/>
              <a:t/>
            </a:r>
            <a:br>
              <a:rPr lang="pt-BR" sz="2700" dirty="0"/>
            </a:br>
            <a:r>
              <a:rPr lang="pt-BR" sz="2700" dirty="0"/>
              <a:t>V - se for aprovado o parecer em todos os seus termos, será tido como da comissão </a:t>
            </a:r>
            <a:r>
              <a:rPr lang="pt-BR" sz="2700" dirty="0" smtClean="0"/>
              <a:t>(...);</a:t>
            </a:r>
            <a:r>
              <a:rPr lang="pt-BR" sz="2700" dirty="0"/>
              <a:t/>
            </a:r>
            <a:br>
              <a:rPr lang="pt-BR" sz="2700" dirty="0"/>
            </a:br>
            <a:endParaRPr lang="pt-BR" sz="2700" dirty="0"/>
          </a:p>
          <a:p>
            <a:pPr marL="0" indent="0" fontAlgn="t">
              <a:buNone/>
            </a:pPr>
            <a:r>
              <a:rPr lang="pt-BR" sz="2400" dirty="0"/>
              <a:t/>
            </a:r>
            <a:br>
              <a:rPr lang="pt-BR" sz="2400" dirty="0"/>
            </a:b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3924574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488" y="1736677"/>
            <a:ext cx="11862723" cy="51213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500" dirty="0"/>
              <a:t>VII - caso o parecer não seja acatado ou aprovado com restrições pela maioria dos</a:t>
            </a:r>
            <a:br>
              <a:rPr lang="pt-BR" sz="2500" dirty="0"/>
            </a:br>
            <a:r>
              <a:rPr lang="pt-BR" sz="2500" dirty="0"/>
              <a:t>membros da comissão, o Presidente designará novo relator, cujo parecer deverá ser</a:t>
            </a:r>
            <a:br>
              <a:rPr lang="pt-BR" sz="2500" dirty="0"/>
            </a:br>
            <a:r>
              <a:rPr lang="pt-BR" sz="2500" dirty="0"/>
              <a:t>apresentado até a reunião ordinária seguinte;</a:t>
            </a:r>
          </a:p>
          <a:p>
            <a:pPr marL="0" indent="0">
              <a:buNone/>
            </a:pPr>
            <a:r>
              <a:rPr lang="pt-BR" sz="2500" dirty="0"/>
              <a:t/>
            </a:r>
            <a:br>
              <a:rPr lang="pt-BR" sz="2500" dirty="0"/>
            </a:br>
            <a:r>
              <a:rPr lang="pt-BR" sz="2500" dirty="0"/>
              <a:t>VIII - ao membro da comissão que a pedir, será concedida vista do processo pelo prazo</a:t>
            </a:r>
            <a:br>
              <a:rPr lang="pt-BR" sz="2500" dirty="0"/>
            </a:br>
            <a:r>
              <a:rPr lang="pt-BR" sz="2500" dirty="0"/>
              <a:t>de 5 (cinco) dias úteis, desde que a matéria não esteja em regime de urgência;</a:t>
            </a:r>
          </a:p>
          <a:p>
            <a:pPr marL="0" indent="0">
              <a:buNone/>
            </a:pPr>
            <a:r>
              <a:rPr lang="pt-BR" sz="2500" dirty="0"/>
              <a:t/>
            </a:r>
            <a:br>
              <a:rPr lang="pt-BR" sz="2500" dirty="0"/>
            </a:br>
            <a:r>
              <a:rPr lang="pt-BR" sz="2500" dirty="0"/>
              <a:t>IX - quando houver pedido de vista simultâneo por mais de um membro, ela será</a:t>
            </a:r>
            <a:br>
              <a:rPr lang="pt-BR" sz="2500" dirty="0"/>
            </a:br>
            <a:r>
              <a:rPr lang="pt-BR" sz="2500" dirty="0"/>
              <a:t>concedida conjuntamente, não podendo haver atendimento a pedidos sucessivos; </a:t>
            </a:r>
            <a:br>
              <a:rPr lang="pt-BR" sz="2500" dirty="0"/>
            </a:br>
            <a:endParaRPr lang="pt-BR" sz="2500" dirty="0"/>
          </a:p>
          <a:p>
            <a:pPr marL="0" indent="0">
              <a:buNone/>
            </a:pPr>
            <a:r>
              <a:rPr lang="pt-BR" sz="2500" dirty="0"/>
              <a:t>Art. 155. Encerrada a apreciação da matéria, a proposição e os respectivos pareceres</a:t>
            </a:r>
            <a:br>
              <a:rPr lang="pt-BR" sz="2500" dirty="0"/>
            </a:br>
            <a:r>
              <a:rPr lang="pt-BR" sz="2500" dirty="0"/>
              <a:t>serão enviados à Assessoria Especial Legislativa para posterior inclusão na Ordem do Dia.</a:t>
            </a:r>
          </a:p>
        </p:txBody>
      </p:sp>
      <p:pic>
        <p:nvPicPr>
          <p:cNvPr id="4" name="Picture 2" descr="http://www.recife.pe.leg.br/207x204xlogo.png.pagespeed.ic.AD3qIUd-K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3072" y="129456"/>
            <a:ext cx="1095885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1761067" y="258250"/>
            <a:ext cx="7879644" cy="1062551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rgbClr val="3366F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t-BR" sz="4000" dirty="0">
                <a:solidFill>
                  <a:srgbClr val="FF0000"/>
                </a:solidFill>
              </a:rPr>
              <a:t>Da apreciação das matérias pelas comissões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t-BR" sz="2400" dirty="0">
                <a:solidFill>
                  <a:srgbClr val="FF0000"/>
                </a:solidFill>
              </a:rPr>
              <a:t>Regimento Interno</a:t>
            </a:r>
          </a:p>
        </p:txBody>
      </p:sp>
    </p:spTree>
    <p:extLst>
      <p:ext uri="{BB962C8B-B14F-4D97-AF65-F5344CB8AC3E}">
        <p14:creationId xmlns:p14="http://schemas.microsoft.com/office/powerpoint/2010/main" val="1765174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0"/>
            <a:ext cx="12192000" cy="6857999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rgbClr val="3366F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t-BR" sz="11500" b="1" dirty="0" smtClean="0">
                <a:solidFill>
                  <a:srgbClr val="FF0000"/>
                </a:solidFill>
              </a:rPr>
              <a:t>Dos Pareceres</a:t>
            </a:r>
            <a:endParaRPr lang="pt-BR" sz="11500" b="1" dirty="0">
              <a:solidFill>
                <a:srgbClr val="FF0000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t-BR" i="1" dirty="0" smtClean="0">
                <a:solidFill>
                  <a:srgbClr val="FF0000"/>
                </a:solidFill>
              </a:rPr>
              <a:t>Regimento Interno</a:t>
            </a:r>
            <a:endParaRPr lang="pt-BR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37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38667" y="1591733"/>
            <a:ext cx="11530427" cy="49558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500" dirty="0"/>
              <a:t>Art. 156. </a:t>
            </a:r>
            <a:r>
              <a:rPr lang="pt-BR" sz="25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Parecer</a:t>
            </a:r>
            <a:r>
              <a:rPr lang="pt-BR" sz="2500" dirty="0"/>
              <a:t> é o pronunciamento da comissão sobre matéria sujeita a sua análise. </a:t>
            </a:r>
            <a:br>
              <a:rPr lang="pt-BR" sz="2500" dirty="0"/>
            </a:br>
            <a:endParaRPr lang="pt-BR" sz="2500" dirty="0"/>
          </a:p>
          <a:p>
            <a:pPr marL="0" indent="0">
              <a:buNone/>
            </a:pPr>
            <a:r>
              <a:rPr lang="pt-BR" sz="2500" dirty="0"/>
              <a:t>Art. 157. Cada proposição terá parecer independente, salvo as proposições que tratem</a:t>
            </a:r>
            <a:br>
              <a:rPr lang="pt-BR" sz="2500" dirty="0"/>
            </a:br>
            <a:r>
              <a:rPr lang="pt-BR" sz="2500" dirty="0"/>
              <a:t>do mesmo assunto e ainda não possuam parecer, as quais poderão ser apreciadas em conjunto.</a:t>
            </a:r>
          </a:p>
          <a:p>
            <a:pPr marL="0" indent="0">
              <a:buNone/>
            </a:pPr>
            <a:r>
              <a:rPr lang="pt-BR" sz="2500" dirty="0"/>
              <a:t/>
            </a:r>
            <a:br>
              <a:rPr lang="pt-BR" sz="2500" dirty="0"/>
            </a:br>
            <a:r>
              <a:rPr lang="pt-BR" sz="2500" dirty="0"/>
              <a:t>Art. 158. Será </a:t>
            </a:r>
            <a:r>
              <a:rPr lang="pt-BR" sz="25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proibida a apresentação de parecer conjunto</a:t>
            </a:r>
            <a:r>
              <a:rPr lang="pt-BR" sz="2500" dirty="0"/>
              <a:t> pelas comissões.</a:t>
            </a:r>
            <a:br>
              <a:rPr lang="pt-BR" sz="2500" dirty="0"/>
            </a:br>
            <a:endParaRPr lang="pt-BR" sz="2500" dirty="0"/>
          </a:p>
          <a:p>
            <a:pPr marL="0" indent="0">
              <a:buNone/>
            </a:pPr>
            <a:r>
              <a:rPr lang="pt-BR" sz="2500" dirty="0"/>
              <a:t>Art. 159. Nenhuma proposição será submetida à discussão e votação sem parecer escrito da comissão competente, ressalvado o disposto na alínea “j” do inciso I do art. 74 deste Regimento e nos </a:t>
            </a:r>
            <a:r>
              <a:rPr lang="pt-BR" sz="2500" dirty="0" err="1"/>
              <a:t>arts</a:t>
            </a:r>
            <a:r>
              <a:rPr lang="pt-BR" sz="2500" dirty="0"/>
              <a:t>. 31 e 32 da Lei Orgânica do Município do Recife.</a:t>
            </a:r>
            <a:r>
              <a:rPr lang="pt-BR" sz="2400" dirty="0"/>
              <a:t/>
            </a:r>
            <a:br>
              <a:rPr lang="pt-BR" sz="2400" dirty="0"/>
            </a:br>
            <a:endParaRPr lang="pt-BR" sz="2200" dirty="0"/>
          </a:p>
        </p:txBody>
      </p:sp>
      <p:pic>
        <p:nvPicPr>
          <p:cNvPr id="4" name="Picture 2" descr="http://www.recife.pe.leg.br/207x204xlogo.png.pagespeed.ic.AD3qIUd-K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0951" y="230020"/>
            <a:ext cx="1330535" cy="1191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1761067" y="240142"/>
            <a:ext cx="7879644" cy="1062551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rgbClr val="3366F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t-B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 Pareceres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t-BR" sz="2400" dirty="0" smtClean="0">
                <a:solidFill>
                  <a:srgbClr val="FF0000"/>
                </a:solidFill>
              </a:rPr>
              <a:t>Regimento Interno</a:t>
            </a:r>
            <a:endParaRPr lang="pt-BR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573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44445" y="1792586"/>
            <a:ext cx="11109356" cy="48073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500" dirty="0"/>
              <a:t>Art. 160. O parecer constará de 3 (três) partes:</a:t>
            </a:r>
            <a:br>
              <a:rPr lang="pt-BR" sz="2500" dirty="0"/>
            </a:br>
            <a:endParaRPr lang="pt-BR" sz="2500" dirty="0"/>
          </a:p>
          <a:p>
            <a:pPr marL="0" indent="0">
              <a:buNone/>
            </a:pPr>
            <a:r>
              <a:rPr lang="pt-BR" sz="2500" dirty="0"/>
              <a:t>I - </a:t>
            </a:r>
            <a:r>
              <a:rPr lang="pt-BR" sz="25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relatório</a:t>
            </a:r>
            <a:r>
              <a:rPr lang="pt-BR" sz="2500" dirty="0"/>
              <a:t>, em que se fará exposição circunstanciada da matéria em exame;</a:t>
            </a:r>
            <a:br>
              <a:rPr lang="pt-BR" sz="2500" dirty="0"/>
            </a:br>
            <a:endParaRPr lang="pt-BR" sz="2500" dirty="0"/>
          </a:p>
          <a:p>
            <a:pPr marL="0" indent="0">
              <a:buNone/>
            </a:pPr>
            <a:r>
              <a:rPr lang="pt-BR" sz="2500" dirty="0"/>
              <a:t>II - </a:t>
            </a:r>
            <a:r>
              <a:rPr lang="pt-BR" sz="25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voto do relator</a:t>
            </a:r>
            <a:r>
              <a:rPr lang="pt-BR" sz="2500" dirty="0"/>
              <a:t>, em termos objetivos, com a sua opinião sobre a conveniência da</a:t>
            </a:r>
            <a:br>
              <a:rPr lang="pt-BR" sz="2500" dirty="0"/>
            </a:br>
            <a:r>
              <a:rPr lang="pt-BR" sz="2500" dirty="0"/>
              <a:t>aprovação ou rejeição, total ou parcial, da matéria, ou sobre a necessidade de dar-lhe substitutivo ou oferecer-lhe emenda; e</a:t>
            </a:r>
            <a:br>
              <a:rPr lang="pt-BR" sz="2500" dirty="0"/>
            </a:br>
            <a:endParaRPr lang="pt-BR" sz="2500" dirty="0"/>
          </a:p>
          <a:p>
            <a:pPr marL="0" indent="0">
              <a:buNone/>
            </a:pPr>
            <a:r>
              <a:rPr lang="pt-BR" sz="2500" dirty="0"/>
              <a:t>III - </a:t>
            </a:r>
            <a:r>
              <a:rPr lang="pt-BR" sz="25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conclusão da comissão</a:t>
            </a:r>
            <a:r>
              <a:rPr lang="pt-BR" sz="2500" dirty="0"/>
              <a:t>, com a decisão desta, a indicação dos vereadores votantes e os respectivos votos. </a:t>
            </a:r>
            <a:br>
              <a:rPr lang="pt-BR" sz="2500" dirty="0"/>
            </a:br>
            <a:endParaRPr lang="pt-BR" sz="2500" dirty="0"/>
          </a:p>
        </p:txBody>
      </p:sp>
      <p:pic>
        <p:nvPicPr>
          <p:cNvPr id="5" name="Picture 2" descr="http://www.recife.pe.leg.br/207x204xlogo.png.pagespeed.ic.AD3qIUd-K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0951" y="230020"/>
            <a:ext cx="1330535" cy="1191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1688639" y="499173"/>
            <a:ext cx="7879644" cy="1062551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rgbClr val="3366F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t-B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 Pareceres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t-BR" sz="2400" dirty="0">
                <a:solidFill>
                  <a:srgbClr val="FF0000"/>
                </a:solidFill>
              </a:rPr>
              <a:t>Regimento Interno</a:t>
            </a:r>
          </a:p>
        </p:txBody>
      </p:sp>
    </p:spTree>
    <p:extLst>
      <p:ext uri="{BB962C8B-B14F-4D97-AF65-F5344CB8AC3E}">
        <p14:creationId xmlns:p14="http://schemas.microsoft.com/office/powerpoint/2010/main" val="896130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4924</TotalTime>
  <Words>1158</Words>
  <Application>Microsoft Office PowerPoint</Application>
  <PresentationFormat>Personalizar</PresentationFormat>
  <Paragraphs>310</Paragraphs>
  <Slides>43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43</vt:i4>
      </vt:variant>
    </vt:vector>
  </HeadingPairs>
  <TitlesOfParts>
    <vt:vector size="45" baseType="lpstr">
      <vt:lpstr>Tema do Office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Elaboração do Parecer</vt:lpstr>
      <vt:lpstr>Elaboração do Parecer</vt:lpstr>
      <vt:lpstr>Elaboração do Parecer</vt:lpstr>
      <vt:lpstr>Elaboração do Parecer</vt:lpstr>
      <vt:lpstr>Apresentação do PowerPoint</vt:lpstr>
      <vt:lpstr>Apresentação do PowerPoint</vt:lpstr>
      <vt:lpstr>Apresentação do PowerPoint</vt:lpstr>
      <vt:lpstr>Apresentação do PowerPoint</vt:lpstr>
      <vt:lpstr>Elaboração do Parecer</vt:lpstr>
      <vt:lpstr>Apresentação do PowerPoint</vt:lpstr>
      <vt:lpstr>Competência das Comissões Temáticas</vt:lpstr>
      <vt:lpstr>Competência Temática das Comissões</vt:lpstr>
      <vt:lpstr>Competência Temática das Comissões</vt:lpstr>
      <vt:lpstr>Competência Temática das Comissões</vt:lpstr>
      <vt:lpstr>Competência Temática das Comissões</vt:lpstr>
      <vt:lpstr>Competência Temática das Comissões</vt:lpstr>
      <vt:lpstr>Competência Temática das Comissões</vt:lpstr>
      <vt:lpstr>Competência Temática das Comissões</vt:lpstr>
      <vt:lpstr>Competência Temática das Comissões</vt:lpstr>
      <vt:lpstr>Competência Temática das Comissões</vt:lpstr>
      <vt:lpstr>Competência Temática das Comissões</vt:lpstr>
      <vt:lpstr>Competência Temática das Comissões</vt:lpstr>
      <vt:lpstr>Competência Temática das Comissões</vt:lpstr>
      <vt:lpstr>Competência Temática das Comissões</vt:lpstr>
      <vt:lpstr>Competência Temática das Comissões</vt:lpstr>
      <vt:lpstr>Competência Temática das Comissões</vt:lpstr>
      <vt:lpstr>Competência Temática das Comissões</vt:lpstr>
      <vt:lpstr>Competência Temática das Comissões</vt:lpstr>
      <vt:lpstr>Competência Temática das Comissões</vt:lpstr>
      <vt:lpstr>Contato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Dos Municípios</dc:title>
  <dc:creator>CARLOS ALBUQUERQUE</dc:creator>
  <cp:lastModifiedBy>User</cp:lastModifiedBy>
  <cp:revision>200</cp:revision>
  <dcterms:created xsi:type="dcterms:W3CDTF">2017-01-23T18:12:50Z</dcterms:created>
  <dcterms:modified xsi:type="dcterms:W3CDTF">2017-05-03T19:56:33Z</dcterms:modified>
</cp:coreProperties>
</file>