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83" r:id="rId10"/>
    <p:sldId id="265" r:id="rId11"/>
    <p:sldId id="266" r:id="rId12"/>
    <p:sldId id="269" r:id="rId13"/>
    <p:sldId id="270" r:id="rId14"/>
    <p:sldId id="271" r:id="rId15"/>
    <p:sldId id="267" r:id="rId16"/>
    <p:sldId id="279" r:id="rId17"/>
    <p:sldId id="278" r:id="rId18"/>
    <p:sldId id="281" r:id="rId19"/>
    <p:sldId id="282" r:id="rId20"/>
    <p:sldId id="272" r:id="rId21"/>
    <p:sldId id="284" r:id="rId22"/>
    <p:sldId id="285" r:id="rId23"/>
    <p:sldId id="273" r:id="rId24"/>
    <p:sldId id="274" r:id="rId25"/>
    <p:sldId id="286" r:id="rId26"/>
    <p:sldId id="287" r:id="rId27"/>
    <p:sldId id="288" r:id="rId28"/>
    <p:sldId id="289" r:id="rId29"/>
    <p:sldId id="275" r:id="rId30"/>
    <p:sldId id="276" r:id="rId31"/>
    <p:sldId id="277" r:id="rId32"/>
    <p:sldId id="290" r:id="rId33"/>
    <p:sldId id="291" r:id="rId34"/>
    <p:sldId id="292" r:id="rId35"/>
    <p:sldId id="293" r:id="rId36"/>
    <p:sldId id="294" r:id="rId37"/>
    <p:sldId id="295" r:id="rId38"/>
    <p:sldId id="296" r:id="rId3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EF3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8A694-44DA-490C-AC2D-1B8168D74F64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10E45-3403-4863-B4FC-6C32BCA25D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12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093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49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861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8727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8545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0350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736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6198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871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9545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5980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86136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0336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427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022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715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798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798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770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10E45-3403-4863-B4FC-6C32BCA25DF9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564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4470CCE-5378-4D6F-B4C1-EC94B7855D4A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6AFE731-4628-4C25-86FA-C999C1AA42E5}" type="datetimeFigureOut">
              <a:rPr lang="pt-BR" smtClean="0"/>
              <a:t>07/05/2017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429.ht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cealbuquerque.cmr@gmail.co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mailto:lissialopes@gmail.com" TargetMode="External"/><Relationship Id="rId4" Type="http://schemas.openxmlformats.org/officeDocument/2006/relationships/hyperlink" Target="mailto:clarissafalcao@gmail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543800" cy="2593975"/>
          </a:xfrm>
        </p:spPr>
        <p:txBody>
          <a:bodyPr/>
          <a:lstStyle/>
          <a:p>
            <a:r>
              <a:rPr lang="pt-BR" dirty="0"/>
              <a:t>Elaboração de Projetos de Lei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4869160"/>
            <a:ext cx="6461760" cy="1066800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3331941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 Final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Vigência da lei:</a:t>
            </a:r>
          </a:p>
          <a:p>
            <a:pPr algn="just">
              <a:buFontTx/>
              <a:buChar char="-"/>
            </a:pPr>
            <a:r>
              <a:rPr lang="pt-BR" dirty="0"/>
              <a:t>Indicação expressa;</a:t>
            </a:r>
          </a:p>
          <a:p>
            <a:pPr algn="just">
              <a:buFontTx/>
              <a:buChar char="-"/>
            </a:pPr>
            <a:r>
              <a:rPr lang="pt-BR" dirty="0"/>
              <a:t>Prazo razoável (amplo conhecimento):</a:t>
            </a:r>
          </a:p>
          <a:p>
            <a:pPr algn="just">
              <a:buFont typeface="Arial" charset="0"/>
              <a:buChar char="•"/>
            </a:pPr>
            <a:r>
              <a:rPr lang="pt-BR" sz="1800" dirty="0"/>
              <a:t>Cláusula “entra em vigor na data de sua publicação” – leis de pequena repercussão;</a:t>
            </a:r>
          </a:p>
          <a:p>
            <a:pPr algn="just">
              <a:buFont typeface="Arial" charset="0"/>
              <a:buChar char="•"/>
            </a:pPr>
            <a:r>
              <a:rPr lang="pt-BR" sz="1800" dirty="0"/>
              <a:t>Cláusula “esta Lei entra em vigor após decorridos (o número de) dias de sua publicação oficial” – leis que estabelecem período de vacância. </a:t>
            </a:r>
          </a:p>
          <a:p>
            <a:pPr marL="114300" indent="0" algn="just">
              <a:buNone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Cláusula de revogação:</a:t>
            </a:r>
          </a:p>
          <a:p>
            <a:pPr algn="just">
              <a:buFontTx/>
              <a:buChar char="-"/>
            </a:pPr>
            <a:r>
              <a:rPr lang="pt-BR" dirty="0"/>
              <a:t>Deve enumerar expressamente as leis ou disposições legais revogadas.</a:t>
            </a:r>
          </a:p>
          <a:p>
            <a:pPr algn="just">
              <a:buFont typeface="Arial" charset="0"/>
              <a:buChar char="•"/>
            </a:pPr>
            <a:r>
              <a:rPr lang="pt-BR" sz="1800" strike="sngStrike" dirty="0"/>
              <a:t>Revogam-se as disposições em contrário.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1795063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7" name="Seta para a direita 6"/>
          <p:cNvSpPr/>
          <p:nvPr/>
        </p:nvSpPr>
        <p:spPr>
          <a:xfrm rot="3405767">
            <a:off x="57091" y="2184262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0" y="1662507"/>
            <a:ext cx="2292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Cláusula de vacância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053782" y="4401720"/>
            <a:ext cx="2477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Cláusula de revogação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8" y="2996952"/>
            <a:ext cx="81438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eta para a direita 7"/>
          <p:cNvSpPr/>
          <p:nvPr/>
        </p:nvSpPr>
        <p:spPr>
          <a:xfrm rot="13779323">
            <a:off x="690442" y="3581647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588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ipse 10"/>
          <p:cNvSpPr/>
          <p:nvPr/>
        </p:nvSpPr>
        <p:spPr>
          <a:xfrm>
            <a:off x="1594394" y="1628791"/>
            <a:ext cx="5031846" cy="460851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Agrupamento de Artigos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10" name="Elipse 9"/>
          <p:cNvSpPr/>
          <p:nvPr/>
        </p:nvSpPr>
        <p:spPr>
          <a:xfrm>
            <a:off x="2069616" y="1885079"/>
            <a:ext cx="4070265" cy="4065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2459219" y="2367500"/>
            <a:ext cx="3349705" cy="304209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2943052" y="2777392"/>
            <a:ext cx="2302921" cy="217292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3201716" y="3033575"/>
            <a:ext cx="1779531" cy="162969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3597346" y="3289759"/>
            <a:ext cx="1046782" cy="108646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3796585" y="1563784"/>
            <a:ext cx="678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Parte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815169" y="1998168"/>
            <a:ext cx="63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Livro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815169" y="2420133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Título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657518" y="272972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Capítulo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753649" y="3033575"/>
            <a:ext cx="734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Seção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3571525" y="3463657"/>
            <a:ext cx="1066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Subseção</a:t>
            </a:r>
          </a:p>
        </p:txBody>
      </p:sp>
    </p:spTree>
    <p:extLst>
      <p:ext uri="{BB962C8B-B14F-4D97-AF65-F5344CB8AC3E}">
        <p14:creationId xmlns:p14="http://schemas.microsoft.com/office/powerpoint/2010/main" val="232985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1" y="2053491"/>
            <a:ext cx="6523965" cy="2969775"/>
          </a:xfrm>
          <a:prstGeom prst="rect">
            <a:avLst/>
          </a:prstGeom>
        </p:spPr>
      </p:pic>
      <p:sp>
        <p:nvSpPr>
          <p:cNvPr id="10" name="Chave esquerda 9"/>
          <p:cNvSpPr/>
          <p:nvPr/>
        </p:nvSpPr>
        <p:spPr>
          <a:xfrm rot="10800000">
            <a:off x="5728379" y="1883393"/>
            <a:ext cx="410426" cy="125280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have esquerda 10"/>
          <p:cNvSpPr/>
          <p:nvPr/>
        </p:nvSpPr>
        <p:spPr>
          <a:xfrm>
            <a:off x="2906950" y="2515465"/>
            <a:ext cx="611560" cy="1442779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have esquerda 14"/>
          <p:cNvSpPr/>
          <p:nvPr/>
        </p:nvSpPr>
        <p:spPr>
          <a:xfrm rot="10800000">
            <a:off x="6616164" y="3136194"/>
            <a:ext cx="752267" cy="1511403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11620" y="5053145"/>
            <a:ext cx="82458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200" dirty="0"/>
              <a:t>Capítulos, Títulos e Livros serão grafados em letras maiúsculas e identificados por algarismos romanos</a:t>
            </a:r>
          </a:p>
          <a:p>
            <a:pPr marL="342900" indent="-342900" algn="just">
              <a:buFontTx/>
              <a:buChar char="-"/>
            </a:pPr>
            <a:r>
              <a:rPr lang="pt-BR" sz="2200" dirty="0"/>
              <a:t>Partes podem se desdobrar em Parte Geral e Parte Especial, ou serem subdivididas em Partes expressas em numeral ordinal, por extenso.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934783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5" y="3313283"/>
            <a:ext cx="7963260" cy="170714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6881" y="2040796"/>
            <a:ext cx="82458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pt-BR" sz="2200" dirty="0"/>
              <a:t>Subseções e Seções serão identificadas em algarismos romanos, grafadas em letras minúsculas e postas em negrito por caracteres que as coloquem em realce.</a:t>
            </a:r>
          </a:p>
          <a:p>
            <a:endParaRPr lang="pt-BR" sz="2200" dirty="0"/>
          </a:p>
        </p:txBody>
      </p:sp>
      <p:sp>
        <p:nvSpPr>
          <p:cNvPr id="10" name="Chave esquerda 9"/>
          <p:cNvSpPr/>
          <p:nvPr/>
        </p:nvSpPr>
        <p:spPr>
          <a:xfrm>
            <a:off x="2267744" y="3165118"/>
            <a:ext cx="410426" cy="125280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have esquerda 14"/>
          <p:cNvSpPr/>
          <p:nvPr/>
        </p:nvSpPr>
        <p:spPr>
          <a:xfrm rot="10800000">
            <a:off x="4631489" y="3842818"/>
            <a:ext cx="752267" cy="648072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154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Da articulação das leis:</a:t>
            </a:r>
          </a:p>
          <a:p>
            <a:pPr algn="just">
              <a:buFont typeface="Arial" charset="0"/>
              <a:buChar char="•"/>
            </a:pPr>
            <a:r>
              <a:rPr lang="pt-BR" dirty="0"/>
              <a:t>Unidade básica é o “artigo” (Art.), seguida de numeração ordinal até o nono, e cardinal a partir deste.</a:t>
            </a:r>
          </a:p>
          <a:p>
            <a:pPr marL="114300" indent="0" algn="just">
              <a:buNone/>
            </a:pPr>
            <a:r>
              <a:rPr lang="pt-BR" sz="1800" dirty="0">
                <a:solidFill>
                  <a:srgbClr val="FF0000"/>
                </a:solidFill>
              </a:rPr>
              <a:t>Art. 1º, Art. 2º, Art. 3º... Art. 9º</a:t>
            </a:r>
          </a:p>
          <a:p>
            <a:pPr marL="114300" indent="0" algn="just">
              <a:buNone/>
            </a:pPr>
            <a:r>
              <a:rPr lang="pt-BR" sz="1800" dirty="0">
                <a:solidFill>
                  <a:srgbClr val="FF0000"/>
                </a:solidFill>
              </a:rPr>
              <a:t>Art. 10, Art. 11...</a:t>
            </a:r>
          </a:p>
          <a:p>
            <a:pPr algn="just"/>
            <a:r>
              <a:rPr lang="pt-BR" dirty="0"/>
              <a:t>Utilizado para:</a:t>
            </a:r>
          </a:p>
          <a:p>
            <a:pPr lvl="1" algn="just"/>
            <a:r>
              <a:rPr lang="pt-BR" dirty="0"/>
              <a:t>APRESENTAÇÃO do objeto da lei;</a:t>
            </a:r>
          </a:p>
          <a:p>
            <a:pPr lvl="1" algn="just"/>
            <a:r>
              <a:rPr lang="pt-BR" dirty="0"/>
              <a:t>DIVISÃO do objeto da lei. </a:t>
            </a:r>
            <a:r>
              <a:rPr lang="pt-BR" sz="22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 </a:t>
            </a:r>
            <a:r>
              <a:rPr lang="pt-BR" sz="2200" u="sng" dirty="0">
                <a:solidFill>
                  <a:srgbClr val="000099"/>
                </a:solidFill>
              </a:rPr>
              <a:t>Código Penal</a:t>
            </a:r>
            <a:endParaRPr lang="pt-BR" sz="1800" u="sng" dirty="0">
              <a:solidFill>
                <a:srgbClr val="000099"/>
              </a:solidFill>
            </a:endParaRPr>
          </a:p>
          <a:p>
            <a:pPr algn="just">
              <a:buFont typeface="Arial" charset="0"/>
              <a:buChar char="•"/>
            </a:pPr>
            <a:r>
              <a:rPr lang="pt-BR" dirty="0"/>
              <a:t>Podem se desdobrar em incisos ou parágrafos:</a:t>
            </a:r>
          </a:p>
          <a:p>
            <a:pPr lvl="1" algn="just">
              <a:buFont typeface="Arial" charset="0"/>
              <a:buChar char="•"/>
            </a:pPr>
            <a:r>
              <a:rPr lang="pt-BR" b="1" dirty="0"/>
              <a:t>INCISOS       </a:t>
            </a:r>
            <a:r>
              <a:rPr lang="pt-BR" dirty="0"/>
              <a:t>Elementos discriminativos de artigo se o assunto nele tratado não puder ser condensado no próprio artigo (Ex. enumerar) ou não se mostrar adequado a constituir parágrafo.</a:t>
            </a:r>
          </a:p>
          <a:p>
            <a:pPr lvl="1" algn="just">
              <a:buFont typeface="Arial" charset="0"/>
              <a:buChar char="•"/>
            </a:pPr>
            <a:r>
              <a:rPr lang="pt-BR" b="1" dirty="0"/>
              <a:t>PARÁGRAFOS        </a:t>
            </a:r>
            <a:r>
              <a:rPr lang="pt-BR" dirty="0"/>
              <a:t>Completam (explicam) o sentido ou identificam exceções (modificam) à norma do caput.</a:t>
            </a:r>
            <a:r>
              <a:rPr lang="pt-BR" b="1" dirty="0"/>
              <a:t> </a:t>
            </a:r>
          </a:p>
          <a:p>
            <a:pPr marL="411480" lvl="1" indent="0" algn="just">
              <a:buNone/>
            </a:pPr>
            <a:endParaRPr lang="pt-BR" dirty="0"/>
          </a:p>
          <a:p>
            <a:pPr lvl="1" algn="just">
              <a:buFont typeface="Arial" charset="0"/>
              <a:buChar char="•"/>
            </a:pPr>
            <a:endParaRPr lang="pt-BR" b="1" dirty="0"/>
          </a:p>
          <a:p>
            <a:pPr lvl="1" algn="just">
              <a:buFont typeface="Arial" charset="0"/>
              <a:buChar char="•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>
            <a:off x="2123728" y="472514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: para a Direita 6"/>
          <p:cNvSpPr/>
          <p:nvPr/>
        </p:nvSpPr>
        <p:spPr>
          <a:xfrm>
            <a:off x="2699792" y="5661248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907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 rot="2797268">
            <a:off x="82729" y="2390783"/>
            <a:ext cx="564050" cy="470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spaço Reservado para Conteúdo 14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pt-BR" dirty="0"/>
          </a:p>
          <a:p>
            <a:pPr marL="114300" indent="0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Art. 60. A Constituição poderá ser emendada </a:t>
            </a:r>
          </a:p>
          <a:p>
            <a:pPr marL="114300" indent="0" algn="just">
              <a:buNone/>
            </a:pPr>
            <a:r>
              <a:rPr lang="pt-BR" dirty="0"/>
              <a:t>mediante proposta:</a:t>
            </a:r>
          </a:p>
          <a:p>
            <a:pPr marL="114300" indent="0" algn="just">
              <a:buNone/>
            </a:pPr>
            <a:r>
              <a:rPr lang="pt-BR" dirty="0"/>
              <a:t>I - de um terço, no mínimo, dos membros da Câmara dos Deputados ou do Senado Federal;</a:t>
            </a:r>
          </a:p>
          <a:p>
            <a:pPr marL="114300" indent="0" algn="just">
              <a:buNone/>
            </a:pPr>
            <a:r>
              <a:rPr lang="pt-BR" dirty="0"/>
              <a:t>II - do Presidente da República;</a:t>
            </a:r>
          </a:p>
          <a:p>
            <a:pPr marL="114300" indent="0" algn="just">
              <a:buNone/>
            </a:pPr>
            <a:r>
              <a:rPr lang="pt-BR" dirty="0"/>
              <a:t>III - de mais da metade das </a:t>
            </a:r>
            <a:r>
              <a:rPr lang="pt-BR" dirty="0" err="1"/>
              <a:t>Assembléias</a:t>
            </a:r>
            <a:r>
              <a:rPr lang="pt-BR" dirty="0"/>
              <a:t> Legislativas das unidades da Federação, manifestando-se, cada uma delas, pela maioria relativa de seus membros.</a:t>
            </a:r>
          </a:p>
          <a:p>
            <a:pPr marL="114300" indent="0" algn="just">
              <a:buNone/>
            </a:pPr>
            <a:r>
              <a:rPr lang="pt-BR" dirty="0"/>
              <a:t>§ 1º A Constituição não poderá ser emendada na vigência de intervenção federal, de estado de defesa ou de estado de sítio.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(EXCEÇÃO)</a:t>
            </a:r>
          </a:p>
          <a:p>
            <a:pPr marL="114300" indent="0" algn="just">
              <a:buNone/>
            </a:pPr>
            <a:r>
              <a:rPr lang="pt-BR" dirty="0"/>
              <a:t>§ 2º A proposta será discutida e votada em cada Casa do Congresso Nacional, em dois turnos, considerando-se aprovada se obtiver, em ambos, três quintos dos votos dos respectivos membros.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(EXPLICAÇÃO) </a:t>
            </a:r>
            <a:r>
              <a:rPr lang="pt-BR" dirty="0"/>
              <a:t>(...)</a:t>
            </a:r>
          </a:p>
          <a:p>
            <a:pPr marL="114300" indent="0" algn="just">
              <a:buNone/>
            </a:pP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6" name="Seta: para a Direita 15"/>
          <p:cNvSpPr/>
          <p:nvPr/>
        </p:nvSpPr>
        <p:spPr>
          <a:xfrm rot="3023714">
            <a:off x="86373" y="3900406"/>
            <a:ext cx="564050" cy="470686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539552" y="4293096"/>
            <a:ext cx="792088" cy="28803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241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33018"/>
            <a:ext cx="7620000" cy="4667781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charset="0"/>
              <a:buChar char="•"/>
            </a:pPr>
            <a:r>
              <a:rPr lang="pt-BR" dirty="0"/>
              <a:t>Os parágrafos serão representados pelo sinal </a:t>
            </a:r>
          </a:p>
          <a:p>
            <a:pPr marL="114300" indent="0" algn="just">
              <a:buNone/>
            </a:pPr>
            <a:r>
              <a:rPr lang="pt-BR" dirty="0"/>
              <a:t>“§”, seguido de numeração ordinal até o nono, e cardinal a partir deste.</a:t>
            </a:r>
          </a:p>
          <a:p>
            <a:pPr marL="114300" indent="0" algn="just">
              <a:buNone/>
            </a:pPr>
            <a:r>
              <a:rPr lang="pt-BR" sz="2400" dirty="0">
                <a:solidFill>
                  <a:srgbClr val="FF0000"/>
                </a:solidFill>
              </a:rPr>
              <a:t>§ 1º, § 2º, § 3º... § 9º, § 10, § 11...</a:t>
            </a:r>
          </a:p>
          <a:p>
            <a:pPr algn="just">
              <a:buFont typeface="Arial" charset="0"/>
              <a:buChar char="•"/>
            </a:pPr>
            <a:r>
              <a:rPr lang="pt-BR" b="1" u="sng" dirty="0">
                <a:solidFill>
                  <a:srgbClr val="000099"/>
                </a:solidFill>
              </a:rPr>
              <a:t>OBS:</a:t>
            </a:r>
            <a:r>
              <a:rPr lang="pt-BR" dirty="0"/>
              <a:t> Os parágrafos também podem ser subdivididos em incisos.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Art. 60. (...)</a:t>
            </a:r>
          </a:p>
          <a:p>
            <a:pPr marL="114300" indent="0" algn="just">
              <a:buNone/>
            </a:pPr>
            <a:r>
              <a:rPr lang="pt-BR" dirty="0"/>
              <a:t>§ 4º Não será objeto de deliberação a proposta de emenda tendente a abolir:</a:t>
            </a:r>
          </a:p>
          <a:p>
            <a:pPr marL="114300" indent="0" algn="just">
              <a:buNone/>
            </a:pPr>
            <a:r>
              <a:rPr lang="pt-BR" dirty="0"/>
              <a:t>I - a forma federativa de Estado;</a:t>
            </a:r>
          </a:p>
          <a:p>
            <a:pPr marL="114300" indent="0" algn="just">
              <a:buNone/>
            </a:pPr>
            <a:r>
              <a:rPr lang="pt-BR" dirty="0"/>
              <a:t>II - o voto direto, secreto, universal e periódico;</a:t>
            </a:r>
          </a:p>
          <a:p>
            <a:pPr marL="114300" indent="0" algn="just">
              <a:buNone/>
            </a:pPr>
            <a:r>
              <a:rPr lang="pt-BR" dirty="0"/>
              <a:t>III - a separação dos Poderes;</a:t>
            </a:r>
          </a:p>
          <a:p>
            <a:pPr marL="114300" indent="0" algn="just">
              <a:buNone/>
            </a:pPr>
            <a:r>
              <a:rPr lang="pt-BR" dirty="0"/>
              <a:t>IV - os direitos e garantias individuais.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OBS:</a:t>
            </a:r>
            <a:r>
              <a:rPr lang="pt-BR" dirty="0"/>
              <a:t> ”Parágrafo único” – quando existente apenas um (escrito por extenso).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 rot="2346856">
            <a:off x="79801" y="3533157"/>
            <a:ext cx="50405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522821" y="3933056"/>
            <a:ext cx="360040" cy="416233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4234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33018"/>
            <a:ext cx="7620000" cy="466778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charset="0"/>
              <a:buChar char="•"/>
            </a:pPr>
            <a:r>
              <a:rPr lang="pt-BR" dirty="0"/>
              <a:t>Os incisos serão representados por algarismos</a:t>
            </a:r>
          </a:p>
          <a:p>
            <a:pPr marL="114300" indent="0" algn="just">
              <a:buNone/>
            </a:pPr>
            <a:r>
              <a:rPr lang="pt-BR" dirty="0"/>
              <a:t>romanos.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OBS:</a:t>
            </a:r>
            <a:r>
              <a:rPr lang="pt-BR" dirty="0"/>
              <a:t> Podem ser subdivididos em alíneas, que também podem ser desmembradas em itens.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Art. 62. Em caso de relevância e urgência, o Presidente da República poderá adotar medidas provisórias, com força de lei, devendo submetê-las de imediato ao Congresso Nacional.</a:t>
            </a:r>
          </a:p>
          <a:p>
            <a:pPr marL="114300" indent="0" algn="just">
              <a:buNone/>
            </a:pPr>
            <a:r>
              <a:rPr lang="pt-BR" dirty="0"/>
              <a:t>§ 1º É vedada a edição de medidas provisórias sobre matéria:</a:t>
            </a:r>
          </a:p>
          <a:p>
            <a:pPr marL="114300" indent="0" algn="just">
              <a:buNone/>
            </a:pPr>
            <a:r>
              <a:rPr lang="pt-BR" dirty="0"/>
              <a:t>I – relativa a:</a:t>
            </a:r>
          </a:p>
          <a:p>
            <a:pPr marL="114300" indent="0" algn="just">
              <a:buNone/>
            </a:pPr>
            <a:r>
              <a:rPr lang="pt-BR" dirty="0"/>
              <a:t>a) nacionalidade, cidadania, direitos políticos, partidos políticos e direito eleitoral;</a:t>
            </a:r>
          </a:p>
          <a:p>
            <a:pPr marL="114300" indent="0" algn="just">
              <a:buNone/>
            </a:pPr>
            <a:r>
              <a:rPr lang="pt-BR" dirty="0"/>
              <a:t>b) direito penal, processual penal e processual civil; (...)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 rot="2346856">
            <a:off x="79800" y="4907737"/>
            <a:ext cx="504056" cy="43204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238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33018"/>
            <a:ext cx="7620000" cy="4667781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 rot="2346856">
            <a:off x="1691161" y="3979168"/>
            <a:ext cx="498618" cy="175479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483885" y="3631284"/>
            <a:ext cx="1207796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039013" y="3164433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PARÁGRAFO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077120" y="4092949"/>
            <a:ext cx="109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INCISO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646241" y="4084383"/>
            <a:ext cx="1141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ALÍNEA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266161" y="3841550"/>
            <a:ext cx="105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ITEM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Seta: para a Direita 18"/>
          <p:cNvSpPr/>
          <p:nvPr/>
        </p:nvSpPr>
        <p:spPr>
          <a:xfrm rot="19972499">
            <a:off x="1742132" y="3582619"/>
            <a:ext cx="498618" cy="175479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/>
          <p:cNvSpPr txBox="1"/>
          <p:nvPr/>
        </p:nvSpPr>
        <p:spPr>
          <a:xfrm>
            <a:off x="5878488" y="3135974"/>
            <a:ext cx="1147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ALÍNEA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4337831" y="3142953"/>
            <a:ext cx="109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INCISO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Seta: para a Direita 21"/>
          <p:cNvSpPr/>
          <p:nvPr/>
        </p:nvSpPr>
        <p:spPr>
          <a:xfrm>
            <a:off x="3147746" y="4204525"/>
            <a:ext cx="498618" cy="17547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: para a Direita 22"/>
          <p:cNvSpPr/>
          <p:nvPr/>
        </p:nvSpPr>
        <p:spPr>
          <a:xfrm>
            <a:off x="3839213" y="3286047"/>
            <a:ext cx="498618" cy="175479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: para a Direita 23"/>
          <p:cNvSpPr/>
          <p:nvPr/>
        </p:nvSpPr>
        <p:spPr>
          <a:xfrm>
            <a:off x="5403758" y="3286045"/>
            <a:ext cx="498618" cy="17547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Seta: para a Direita 24"/>
          <p:cNvSpPr/>
          <p:nvPr/>
        </p:nvSpPr>
        <p:spPr>
          <a:xfrm rot="20268548">
            <a:off x="4779879" y="4074795"/>
            <a:ext cx="498618" cy="175479"/>
          </a:xfrm>
          <a:prstGeom prst="rightArrow">
            <a:avLst/>
          </a:prstGeom>
          <a:solidFill>
            <a:srgbClr val="EF3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Seta: para a Direita 25"/>
          <p:cNvSpPr/>
          <p:nvPr/>
        </p:nvSpPr>
        <p:spPr>
          <a:xfrm rot="8667787">
            <a:off x="5986995" y="3632340"/>
            <a:ext cx="498618" cy="175479"/>
          </a:xfrm>
          <a:prstGeom prst="rightArrow">
            <a:avLst/>
          </a:prstGeom>
          <a:solidFill>
            <a:srgbClr val="EF3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2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46622"/>
            <a:ext cx="7620000" cy="4800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Art. 59, parágrafo único, Constituição Federal: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dirty="0"/>
              <a:t>“Lei complementar disporá sobre a elaboração, redação, alteração e consolidação das leis”.</a:t>
            </a:r>
          </a:p>
          <a:p>
            <a:pPr marL="11430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Lei Complementar nº 95/98</a:t>
            </a:r>
          </a:p>
          <a:p>
            <a:pPr marL="11430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Da estruturação das leis:</a:t>
            </a:r>
          </a:p>
          <a:p>
            <a:pPr>
              <a:buFontTx/>
              <a:buChar char="-"/>
            </a:pPr>
            <a:r>
              <a:rPr lang="pt-BR" dirty="0"/>
              <a:t>Parte preliminar: epígrafe, ementa, preâmbulo, enunciado do objeto e indicação do âmbito de aplicação;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Parte normativa;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Parte final: implementação, disposições transitórias; se for o caso, cláusula de vigência e de revogação.</a:t>
            </a:r>
          </a:p>
          <a:p>
            <a:pPr>
              <a:buFontTx/>
              <a:buChar char="-"/>
            </a:pPr>
            <a:r>
              <a:rPr lang="pt-BR" dirty="0"/>
              <a:t>Fecho.</a:t>
            </a:r>
          </a:p>
          <a:p>
            <a:pPr>
              <a:buFontTx/>
              <a:buChar char="-"/>
            </a:pPr>
            <a:endParaRPr lang="pt-B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OBS: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/>
              <a:t>Justificativa do Projeto de Lei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2604332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56176"/>
            <a:ext cx="7620000" cy="404462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/>
              <a:t>Da redação das leis:</a:t>
            </a:r>
          </a:p>
          <a:p>
            <a:pPr algn="just">
              <a:buFontTx/>
              <a:buChar char="-"/>
            </a:pPr>
            <a:r>
              <a:rPr lang="pt-BR" sz="2800" dirty="0"/>
              <a:t>As disposições legislativas serão redigidas com:</a:t>
            </a:r>
          </a:p>
          <a:p>
            <a:pPr algn="just">
              <a:buFont typeface="Arial" charset="0"/>
              <a:buChar char="•"/>
            </a:pPr>
            <a:r>
              <a:rPr lang="pt-BR" sz="2400" dirty="0"/>
              <a:t>Clareza;</a:t>
            </a:r>
          </a:p>
          <a:p>
            <a:pPr algn="just">
              <a:buFont typeface="Arial" charset="0"/>
              <a:buChar char="•"/>
            </a:pPr>
            <a:r>
              <a:rPr lang="pt-BR" sz="2400" dirty="0"/>
              <a:t>Precisão;</a:t>
            </a:r>
          </a:p>
          <a:p>
            <a:pPr algn="just">
              <a:buFont typeface="Arial" charset="0"/>
              <a:buChar char="•"/>
            </a:pPr>
            <a:r>
              <a:rPr lang="pt-BR" sz="2400" dirty="0"/>
              <a:t>Ordem lógica </a:t>
            </a:r>
          </a:p>
          <a:p>
            <a:pPr marL="114300" indent="0" algn="just">
              <a:buNone/>
            </a:pPr>
            <a:endParaRPr lang="pt-BR" sz="1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467194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1800" dirty="0"/>
              <a:t>Clareza:</a:t>
            </a:r>
          </a:p>
          <a:p>
            <a:pPr algn="just">
              <a:buFontTx/>
              <a:buChar char="-"/>
            </a:pPr>
            <a:r>
              <a:rPr lang="pt-BR" sz="1800" dirty="0"/>
              <a:t>Usar palavras e expressões em seu sentido comum, salvo </a:t>
            </a:r>
          </a:p>
          <a:p>
            <a:pPr marL="114300" indent="0" algn="just">
              <a:buNone/>
            </a:pPr>
            <a:r>
              <a:rPr lang="pt-BR" sz="1800" dirty="0"/>
              <a:t>quando a norma versar sobre assunto técnico;</a:t>
            </a:r>
          </a:p>
          <a:p>
            <a:pPr algn="just">
              <a:buFontTx/>
              <a:buChar char="-"/>
            </a:pPr>
            <a:endParaRPr lang="pt-BR" sz="1800" dirty="0"/>
          </a:p>
          <a:p>
            <a:pPr marL="114300" indent="0" algn="just">
              <a:buNone/>
            </a:pPr>
            <a:r>
              <a:rPr lang="pt-BR" sz="1800" b="1" dirty="0">
                <a:solidFill>
                  <a:srgbClr val="000099"/>
                </a:solidFill>
              </a:rPr>
              <a:t>Lei nº 12.651/2012 (CÓDIGO FLORESTAL)</a:t>
            </a:r>
          </a:p>
          <a:p>
            <a:pPr marL="114300" indent="0" algn="just">
              <a:buNone/>
            </a:pPr>
            <a:r>
              <a:rPr lang="pt-BR" sz="1800" b="1" dirty="0">
                <a:solidFill>
                  <a:srgbClr val="000099"/>
                </a:solidFill>
              </a:rPr>
              <a:t>Art. 3º (...)</a:t>
            </a:r>
          </a:p>
          <a:p>
            <a:pPr marL="114300" indent="0" algn="just">
              <a:buNone/>
            </a:pPr>
            <a:r>
              <a:rPr lang="pt-BR" sz="1800" b="1" dirty="0">
                <a:solidFill>
                  <a:srgbClr val="000099"/>
                </a:solidFill>
              </a:rPr>
              <a:t>XIV - salgado ou marismas tropicais hipersalinos: áreas situadas em regiões com frequências de inundações intermediárias entre marés de sizígias e de quadratura, com solos cuja salinidade varia entre 100 (cem) e 150 (cento e cinquenta) partes por 1.000 (mil), onde pode ocorrer a presença de vegetação herbácea específica;</a:t>
            </a:r>
          </a:p>
          <a:p>
            <a:pPr algn="just">
              <a:buFontTx/>
              <a:buChar char="-"/>
            </a:pPr>
            <a:endParaRPr lang="pt-BR" sz="1800" dirty="0"/>
          </a:p>
          <a:p>
            <a:pPr algn="just">
              <a:buFontTx/>
              <a:buChar char="-"/>
            </a:pPr>
            <a:r>
              <a:rPr lang="pt-BR" sz="1800" dirty="0"/>
              <a:t>Construir as orações na ordem direta, evitando preciosismos, neologismos e adjetivações dispensáveis;</a:t>
            </a:r>
          </a:p>
          <a:p>
            <a:pPr algn="just">
              <a:buFontTx/>
              <a:buChar char="-"/>
            </a:pPr>
            <a:endParaRPr lang="pt-BR" sz="1800" dirty="0"/>
          </a:p>
          <a:p>
            <a:pPr algn="just">
              <a:buFontTx/>
              <a:buChar char="-"/>
            </a:pPr>
            <a:r>
              <a:rPr lang="pt-BR" sz="1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sz="1800" dirty="0">
                <a:solidFill>
                  <a:srgbClr val="000099"/>
                </a:solidFill>
              </a:rPr>
              <a:t> Código de Processo Civil de 2015</a:t>
            </a:r>
          </a:p>
          <a:p>
            <a:pPr algn="just">
              <a:buFontTx/>
              <a:buChar char="-"/>
            </a:pPr>
            <a:r>
              <a:rPr lang="pt-BR" sz="1800" dirty="0">
                <a:solidFill>
                  <a:srgbClr val="000099"/>
                </a:solidFill>
              </a:rPr>
              <a:t>Art. 926. Os tribunais devem uniformizar sua jurisprudência e mantê-la estável, íntegra e coerente.</a:t>
            </a:r>
          </a:p>
          <a:p>
            <a:pPr algn="just">
              <a:buFontTx/>
              <a:buChar char="-"/>
            </a:pPr>
            <a:endParaRPr lang="pt-BR" sz="1800" dirty="0"/>
          </a:p>
          <a:p>
            <a:pPr algn="just">
              <a:buFontTx/>
              <a:buChar char="-"/>
            </a:pPr>
            <a:r>
              <a:rPr lang="pt-B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evitar?</a:t>
            </a:r>
            <a:r>
              <a:rPr lang="pt-BR" sz="1800" dirty="0"/>
              <a:t> Palavras coloquiais, estrangeiras, de difícil compreensão.</a:t>
            </a:r>
          </a:p>
          <a:p>
            <a:pPr algn="just">
              <a:buFontTx/>
              <a:buChar char="-"/>
            </a:pPr>
            <a:endParaRPr lang="pt-BR" sz="1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Retângulo: Cantos Arredondados 5"/>
          <p:cNvSpPr/>
          <p:nvPr/>
        </p:nvSpPr>
        <p:spPr>
          <a:xfrm>
            <a:off x="539552" y="2420888"/>
            <a:ext cx="7537648" cy="194421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894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/>
              <a:t>Buscar uniformidade de tempo verbal, dando preferência ao tempo presente ou ao futuro simples do presente;</a:t>
            </a:r>
          </a:p>
          <a:p>
            <a:pPr algn="just">
              <a:buFontTx/>
              <a:buChar char="-"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>
                <a:solidFill>
                  <a:srgbClr val="000099"/>
                </a:solidFill>
              </a:rPr>
              <a:t> Código de Processo Civil de 2015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Art. 925.  A extinção só produz efeito quando declarada por sentença.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/>
              <a:t>“Deverá...” etc.</a:t>
            </a:r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 </a:t>
            </a:r>
            <a:r>
              <a:rPr lang="pt-BR" dirty="0">
                <a:solidFill>
                  <a:srgbClr val="000099"/>
                </a:solidFill>
              </a:rPr>
              <a:t>Código de Processo Civil de 2015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Art. 927.  Os juízes e os tribunais observarão: (...)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/>
              <a:t>Usar os recursos de pontuação de forma correta, </a:t>
            </a:r>
            <a:r>
              <a:rPr lang="pt-BR" b="1" dirty="0">
                <a:solidFill>
                  <a:srgbClr val="FF0000"/>
                </a:solidFill>
              </a:rPr>
              <a:t>evitando os abusos de caráter estilístico. </a:t>
            </a:r>
            <a:r>
              <a:rPr lang="pt-BR" b="1" u="sng" dirty="0">
                <a:solidFill>
                  <a:srgbClr val="0070C0"/>
                </a:solidFill>
              </a:rPr>
              <a:t>(EXEMPLO: excesso de vírgulas).</a:t>
            </a:r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7" name="Retângulo: Cantos Arredondados 6"/>
          <p:cNvSpPr/>
          <p:nvPr/>
        </p:nvSpPr>
        <p:spPr>
          <a:xfrm>
            <a:off x="611560" y="2996952"/>
            <a:ext cx="7465640" cy="8640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/>
          <p:cNvSpPr/>
          <p:nvPr/>
        </p:nvSpPr>
        <p:spPr>
          <a:xfrm>
            <a:off x="611560" y="4509120"/>
            <a:ext cx="7465640" cy="75613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622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796585" y="1563784"/>
            <a:ext cx="678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Parte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71983" y="737984"/>
            <a:ext cx="79911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pt-BR" dirty="0"/>
              <a:t>Usar frases curtas e concisas: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Art. 37 da CF/88</a:t>
            </a:r>
          </a:p>
          <a:p>
            <a:pPr algn="just"/>
            <a:r>
              <a:rPr lang="pt-BR" dirty="0"/>
              <a:t>(...)</a:t>
            </a:r>
          </a:p>
          <a:p>
            <a:pPr algn="just"/>
            <a:r>
              <a:rPr lang="pt-BR" dirty="0"/>
              <a:t>XI - a remuneração e o subsídio dos ocupantes de cargos, funções e empregos públicos da administração direta, autárquica e fundacional, dos membros de qualquer dos Poderes da União, dos Estados, do Distrito Federal e dos Municípios, dos detentores de mandato eletivo e dos demais agentes políticos e os proventos, pensões ou outra espécie remuneratória, percebidos cumulativamente ou não, incluídas as vantagens pessoais ou de qualquer outra natureza, não poderão exceder o subsídio mensal, em espécie, dos Ministros do Supremo Tribunal Federal, aplicando-se como limite, nos Municípios, o subsídio do Prefeito, e nos Estados e no Distrito Federal, o subsídio mensal do Governador no âmbito do Poder Executivo, o subsídio dos Deputados Estaduais e Distritais no âmbito do Poder Legislativo e o subsidio dos Desembargadores do Tribunal de Justiça, limitado a noventa inteiros e vinte e cinco centésimos por cento do subsídio mensal, em espécie, dos Ministros do Supremo Tribunal Federal, no âmbito do Poder Judiciário, aplicável este limite aos membros do Ministério Público, aos Procuradores e aos Defensores Públicos;</a:t>
            </a:r>
          </a:p>
        </p:txBody>
      </p:sp>
      <p:cxnSp>
        <p:nvCxnSpPr>
          <p:cNvPr id="25" name="Conector reto 24"/>
          <p:cNvCxnSpPr/>
          <p:nvPr/>
        </p:nvCxnSpPr>
        <p:spPr>
          <a:xfrm flipH="1">
            <a:off x="395536" y="2420888"/>
            <a:ext cx="7704856" cy="36724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to 26"/>
          <p:cNvCxnSpPr/>
          <p:nvPr/>
        </p:nvCxnSpPr>
        <p:spPr>
          <a:xfrm>
            <a:off x="395536" y="2420888"/>
            <a:ext cx="7488832" cy="36724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07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162"/>
            <a:ext cx="7620000" cy="499715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000" dirty="0"/>
              <a:t>Precisão:</a:t>
            </a:r>
          </a:p>
          <a:p>
            <a:pPr algn="just">
              <a:buFontTx/>
              <a:buChar char="-"/>
            </a:pPr>
            <a:r>
              <a:rPr lang="pt-BR" sz="2000" dirty="0"/>
              <a:t>Articular a linguagem de modo a ensejar perfeita compreensão do objetivo da lei e a permitir que seu texto evidencie com clareza o conteúdo e o alcance que o legislador pretende dar à norma;</a:t>
            </a:r>
          </a:p>
          <a:p>
            <a:pPr algn="just">
              <a:buFontTx/>
              <a:buChar char="-"/>
            </a:pPr>
            <a:r>
              <a:rPr lang="pt-BR" sz="2000" dirty="0"/>
              <a:t>Expressar a ideia, quando repetida no texto, por meio das mesmas palavras, evitando o emprego de sinonímia com o propósito meramente estilístico;</a:t>
            </a:r>
          </a:p>
          <a:p>
            <a:pPr algn="just">
              <a:buFontTx/>
              <a:buChar char="-"/>
            </a:pPr>
            <a:endParaRPr lang="pt-BR" sz="2000" dirty="0"/>
          </a:p>
          <a:p>
            <a:pPr marL="114300" indent="0" algn="just">
              <a:buNone/>
            </a:pPr>
            <a:r>
              <a:rPr 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sz="2000" dirty="0">
                <a:solidFill>
                  <a:srgbClr val="FF0000"/>
                </a:solidFill>
              </a:rPr>
              <a:t> Estatuto da Cidade (Lei nº 10.257/2001)</a:t>
            </a:r>
          </a:p>
          <a:p>
            <a:pPr marL="114300" indent="0" algn="just">
              <a:buNone/>
            </a:pPr>
            <a:endParaRPr lang="pt-BR" sz="2000" dirty="0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pt-BR" sz="2000" dirty="0">
                <a:solidFill>
                  <a:srgbClr val="FF0000"/>
                </a:solidFill>
              </a:rPr>
              <a:t>Art. 30.</a:t>
            </a:r>
            <a:r>
              <a:rPr lang="pt-BR" sz="2000" b="1" dirty="0">
                <a:solidFill>
                  <a:srgbClr val="FF0000"/>
                </a:solidFill>
              </a:rPr>
              <a:t> </a:t>
            </a:r>
            <a:r>
              <a:rPr lang="pt-BR" sz="2000" dirty="0">
                <a:solidFill>
                  <a:srgbClr val="FF0000"/>
                </a:solidFill>
              </a:rPr>
              <a:t>Lei municipal específica estabelecerá as condições a serem observadas para a </a:t>
            </a:r>
            <a:r>
              <a:rPr lang="pt-BR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outorga onerosa do direito de construir</a:t>
            </a:r>
            <a:r>
              <a:rPr lang="pt-BR" sz="2000" dirty="0">
                <a:solidFill>
                  <a:srgbClr val="FF0000"/>
                </a:solidFill>
              </a:rPr>
              <a:t> e de alteração de uso, determinando: (...)</a:t>
            </a:r>
          </a:p>
          <a:p>
            <a:pPr marL="114300" indent="0" algn="just">
              <a:buNone/>
            </a:pPr>
            <a:r>
              <a:rPr lang="pt-BR" sz="2000" dirty="0">
                <a:solidFill>
                  <a:srgbClr val="FF0000"/>
                </a:solidFill>
              </a:rPr>
              <a:t>Art. 31.</a:t>
            </a:r>
            <a:r>
              <a:rPr lang="pt-BR" sz="2000" b="1" dirty="0">
                <a:solidFill>
                  <a:srgbClr val="FF0000"/>
                </a:solidFill>
              </a:rPr>
              <a:t> </a:t>
            </a:r>
            <a:r>
              <a:rPr lang="pt-BR" sz="2000" dirty="0">
                <a:solidFill>
                  <a:srgbClr val="FF0000"/>
                </a:solidFill>
              </a:rPr>
              <a:t>Os recursos auferidos com a adoção da </a:t>
            </a:r>
            <a:r>
              <a:rPr lang="pt-BR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outorga onerosa do direito de construir</a:t>
            </a:r>
            <a:r>
              <a:rPr lang="pt-BR" sz="2000" dirty="0">
                <a:solidFill>
                  <a:srgbClr val="FF0000"/>
                </a:solidFill>
              </a:rPr>
              <a:t> e de alteração de uso serão aplicados com as finalidades previstas nos incisos I a IX do art. 26 desta Lei.</a:t>
            </a:r>
          </a:p>
          <a:p>
            <a:pPr marL="114300" indent="0" algn="just">
              <a:buNone/>
            </a:pPr>
            <a:endParaRPr lang="pt-BR" sz="2000" dirty="0">
              <a:solidFill>
                <a:srgbClr val="FF0000"/>
              </a:solidFill>
            </a:endParaRPr>
          </a:p>
          <a:p>
            <a:pPr algn="just">
              <a:buFontTx/>
              <a:buChar char="-"/>
            </a:pPr>
            <a:r>
              <a:rPr lang="pt-BR" sz="2000" b="1" dirty="0"/>
              <a:t>OUTORGA ONEROSA DO DIREITO DE CONSTRUIR = </a:t>
            </a:r>
            <a:r>
              <a:rPr lang="pt-BR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SOLO CRIADO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3" y="153888"/>
            <a:ext cx="1569698" cy="141509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320244" y="1535846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33935686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40796"/>
            <a:ext cx="7620000" cy="4360004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pt-BR" dirty="0"/>
              <a:t>Evitar o emprego de expressão ou palavra que confira duplo sentido ao texto;</a:t>
            </a:r>
          </a:p>
          <a:p>
            <a:pPr algn="just">
              <a:buFontTx/>
              <a:buChar char="-"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>
                <a:solidFill>
                  <a:srgbClr val="000099"/>
                </a:solidFill>
              </a:rPr>
              <a:t> “O magistrado não permitirá que o advogado utilize o seu celular em audiência.”</a:t>
            </a:r>
          </a:p>
          <a:p>
            <a:pPr marL="114300" indent="0" algn="just">
              <a:buNone/>
            </a:pPr>
            <a:endParaRPr lang="pt-BR" dirty="0">
              <a:solidFill>
                <a:srgbClr val="000099"/>
              </a:solidFill>
            </a:endParaRPr>
          </a:p>
          <a:p>
            <a:pPr algn="just">
              <a:buFontTx/>
              <a:buChar char="-"/>
            </a:pPr>
            <a:r>
              <a:rPr lang="pt-BR" dirty="0"/>
              <a:t>Escolher termos que tenham o mesmo sentido e significado na maior parte do território nacional, evitando o uso de expressões locais ou regionais;</a:t>
            </a:r>
          </a:p>
          <a:p>
            <a:pPr algn="just">
              <a:buFontTx/>
              <a:buChar char="-"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/>
              <a:t> </a:t>
            </a:r>
            <a:r>
              <a:rPr lang="pt-BR" dirty="0">
                <a:solidFill>
                  <a:srgbClr val="000099"/>
                </a:solidFill>
              </a:rPr>
              <a:t>“Esta Lei regulamenta o exercício da profissão de motorista de veículo escolar”.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“Esta Lei regulamenta o exercício da profissão de kombeiro/perueiro”.</a:t>
            </a:r>
          </a:p>
          <a:p>
            <a:pPr algn="just">
              <a:buFontTx/>
              <a:buChar char="-"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algn="just">
              <a:buFontTx/>
              <a:buChar char="-"/>
            </a:pPr>
            <a:endParaRPr lang="pt-BR" dirty="0">
              <a:solidFill>
                <a:srgbClr val="000099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cxnSp>
        <p:nvCxnSpPr>
          <p:cNvPr id="7" name="Conector reto 6"/>
          <p:cNvCxnSpPr>
            <a:cxnSpLocks/>
          </p:cNvCxnSpPr>
          <p:nvPr/>
        </p:nvCxnSpPr>
        <p:spPr>
          <a:xfrm flipV="1">
            <a:off x="7668344" y="3059491"/>
            <a:ext cx="288032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>
            <a:cxnSpLocks/>
          </p:cNvCxnSpPr>
          <p:nvPr/>
        </p:nvCxnSpPr>
        <p:spPr>
          <a:xfrm>
            <a:off x="7651937" y="3059491"/>
            <a:ext cx="288032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6084168" y="5779629"/>
            <a:ext cx="32905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H="1">
            <a:off x="6082373" y="5779629"/>
            <a:ext cx="329051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7037147" y="5806014"/>
            <a:ext cx="432048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 flipH="1">
            <a:off x="7092280" y="5800950"/>
            <a:ext cx="293047" cy="2880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6554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/>
              <a:t>Usar apenas siglas consagradas pelo uso, observado o princípio de que a primeira referência no texto seja acompanhada de explicitação do seu significado;</a:t>
            </a:r>
          </a:p>
          <a:p>
            <a:pPr algn="just">
              <a:buFontTx/>
              <a:buChar char="-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/>
              <a:t> Lei nº 11.105/2005 (OGM)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3509283"/>
            <a:ext cx="780595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36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25932"/>
            <a:ext cx="7620000" cy="5266051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sz="1600" dirty="0"/>
              <a:t>Grafar por extenso quaisquer referências a números e </a:t>
            </a:r>
          </a:p>
          <a:p>
            <a:pPr marL="114300" indent="0" algn="just">
              <a:buNone/>
            </a:pPr>
            <a:r>
              <a:rPr lang="pt-BR" sz="1600" dirty="0"/>
              <a:t>percentuais, exceto data, número de lei e nos casos em que houver prejuízo para a compreensão do texto;</a:t>
            </a:r>
          </a:p>
          <a:p>
            <a:pPr marL="114300" indent="0" algn="just">
              <a:buNone/>
            </a:pPr>
            <a:r>
              <a:rPr lang="pt-BR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EXEMPLOS:</a:t>
            </a:r>
            <a:r>
              <a:rPr lang="pt-BR" sz="1600" dirty="0"/>
              <a:t> </a:t>
            </a:r>
            <a:r>
              <a:rPr lang="pt-BR" sz="1600" b="1" dirty="0">
                <a:solidFill>
                  <a:srgbClr val="0070C0"/>
                </a:solidFill>
              </a:rPr>
              <a:t>Constituição Federal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0099"/>
                </a:solidFill>
              </a:rPr>
              <a:t>Art. 29. O Município reger-se-á por lei orgânica, votada em dois turnos, com o interstício mínimo de dez dias, e aprovada por dois terços dos membros da Câmara Municipal, que a promulgará, atendidos os princípios estabelecidos nesta Constituição, na Constituição do respectivo Estado e os seguintes preceitos: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0099"/>
                </a:solidFill>
              </a:rPr>
              <a:t>I - eleição do Prefeito, do Vice-Prefeito e dos Vereadores, para mandato de quatro anos, mediante pleito direto e simultâneo realizado em todo o País;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0099"/>
                </a:solidFill>
              </a:rPr>
              <a:t>VII - o total da despesa com a remuneração dos Vereadores não poderá ultrapassar o montante de cinco por cento da receita do Município;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70C0"/>
                </a:solidFill>
              </a:rPr>
              <a:t>ADCT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0099"/>
                </a:solidFill>
              </a:rPr>
              <a:t> Art. 5º. Não se aplicam às eleições previstas para 15 de novembro de 1988 o disposto no art. 16 e as regras do art. 77 da Constituição.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70C0"/>
                </a:solidFill>
              </a:rPr>
              <a:t>Estatuto da Cidade</a:t>
            </a:r>
          </a:p>
          <a:p>
            <a:pPr marL="114300" indent="0" algn="just">
              <a:buNone/>
            </a:pPr>
            <a:r>
              <a:rPr lang="pt-BR" sz="1600" b="1" dirty="0">
                <a:solidFill>
                  <a:srgbClr val="000099"/>
                </a:solidFill>
              </a:rPr>
              <a:t>Art. 52. Sem prejuízo da punição de outros agentes públicos envolvidos e da aplicação de outras sanções cabíveis, o Prefeito incorre em improbidade administrativa, nos termos da </a:t>
            </a:r>
            <a:r>
              <a:rPr lang="pt-BR" sz="1600" b="1" dirty="0">
                <a:solidFill>
                  <a:srgbClr val="000099"/>
                </a:solidFill>
                <a:hlinkClick r:id="rId3"/>
              </a:rPr>
              <a:t>Lei n</a:t>
            </a:r>
            <a:r>
              <a:rPr lang="pt-BR" sz="1600" b="1" u="sng" baseline="30000" dirty="0">
                <a:solidFill>
                  <a:srgbClr val="000099"/>
                </a:solidFill>
                <a:hlinkClick r:id="rId3"/>
              </a:rPr>
              <a:t>o</a:t>
            </a:r>
            <a:r>
              <a:rPr lang="pt-BR" sz="1600" b="1" dirty="0">
                <a:solidFill>
                  <a:srgbClr val="000099"/>
                </a:solidFill>
                <a:hlinkClick r:id="rId3"/>
              </a:rPr>
              <a:t> 8.429, de 2 de junho de 1992,</a:t>
            </a:r>
            <a:r>
              <a:rPr lang="pt-BR" sz="1600" b="1" dirty="0">
                <a:solidFill>
                  <a:srgbClr val="000099"/>
                </a:solidFill>
              </a:rPr>
              <a:t> quando: (...)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3" y="153888"/>
            <a:ext cx="1569698" cy="141509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300192" y="1525932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Retângulo: Cantos Arredondados 5"/>
          <p:cNvSpPr/>
          <p:nvPr/>
        </p:nvSpPr>
        <p:spPr>
          <a:xfrm>
            <a:off x="457199" y="2636912"/>
            <a:ext cx="7787207" cy="20882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/>
          <p:cNvSpPr/>
          <p:nvPr/>
        </p:nvSpPr>
        <p:spPr>
          <a:xfrm>
            <a:off x="457198" y="5085184"/>
            <a:ext cx="7787207" cy="5151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/>
          <p:cNvSpPr/>
          <p:nvPr/>
        </p:nvSpPr>
        <p:spPr>
          <a:xfrm>
            <a:off x="457197" y="5920534"/>
            <a:ext cx="7787207" cy="74882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4634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pt-BR" dirty="0"/>
              <a:t>Indicar expressamente o dispositivo objeto de</a:t>
            </a:r>
          </a:p>
          <a:p>
            <a:pPr marL="114300" indent="0" algn="just">
              <a:buNone/>
            </a:pPr>
            <a:r>
              <a:rPr lang="pt-BR" dirty="0"/>
              <a:t>remissão, em vez de usar as expressões “anterior”, “seguinte” ou equivalentes.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/>
              <a:t> </a:t>
            </a:r>
            <a:r>
              <a:rPr lang="pt-BR" dirty="0">
                <a:solidFill>
                  <a:srgbClr val="FF0000"/>
                </a:solidFill>
              </a:rPr>
              <a:t>Estatuto da Cidade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Art. 5º (...)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§ 3</a:t>
            </a:r>
            <a:r>
              <a:rPr lang="pt-BR" u="sng" baseline="30000" dirty="0">
                <a:solidFill>
                  <a:srgbClr val="000099"/>
                </a:solidFill>
              </a:rPr>
              <a:t>o</a:t>
            </a:r>
            <a:r>
              <a:rPr lang="pt-BR" baseline="30000" dirty="0">
                <a:solidFill>
                  <a:srgbClr val="000099"/>
                </a:solidFill>
              </a:rPr>
              <a:t> </a:t>
            </a:r>
            <a:r>
              <a:rPr lang="pt-BR" dirty="0">
                <a:solidFill>
                  <a:srgbClr val="000099"/>
                </a:solidFill>
              </a:rPr>
              <a:t>A notificação far-se-á: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(...)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0099"/>
                </a:solidFill>
              </a:rPr>
              <a:t>II – por edital quando frustrada, por três vezes, a tentativa de notificação na forma prevista pelo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inciso I.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SE RECOMENDA:</a:t>
            </a:r>
            <a:r>
              <a:rPr lang="pt-BR" dirty="0">
                <a:solidFill>
                  <a:srgbClr val="FF0000"/>
                </a:solidFill>
              </a:rPr>
              <a:t> Lei nº 8.080/90 (SUS)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70C0"/>
                </a:solidFill>
              </a:rPr>
              <a:t>Art. 3</a:t>
            </a:r>
            <a:r>
              <a:rPr lang="pt-BR" u="sng" baseline="30000" dirty="0">
                <a:solidFill>
                  <a:srgbClr val="0070C0"/>
                </a:solidFill>
              </a:rPr>
              <a:t>o</a:t>
            </a:r>
            <a:r>
              <a:rPr lang="pt-BR" dirty="0">
                <a:solidFill>
                  <a:srgbClr val="0070C0"/>
                </a:solidFill>
              </a:rPr>
              <a:t>  Os níveis de saúde expressam a organização social e econômica do País, tendo a saúde como determinantes e condicionantes, entre outros, a alimentação, a moradia, o saneamento básico, o meio ambiente, o trabalho, a renda, a educação, a atividade física, o transporte, o lazer e o acesso aos bens e serviços essenciais.</a:t>
            </a:r>
          </a:p>
          <a:p>
            <a:pPr marL="114300" indent="0" algn="just">
              <a:buNone/>
            </a:pPr>
            <a:r>
              <a:rPr lang="pt-BR" dirty="0">
                <a:solidFill>
                  <a:srgbClr val="0070C0"/>
                </a:solidFill>
              </a:rPr>
              <a:t>Parágrafo único. Dizem respeito também à saúde as ações que, por força do disposto no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 anterior</a:t>
            </a:r>
            <a:r>
              <a:rPr lang="pt-BR" dirty="0">
                <a:solidFill>
                  <a:srgbClr val="0070C0"/>
                </a:solidFill>
              </a:rPr>
              <a:t>, se destinam a garantir às pessoas e à coletividade condições de bem-estar físico, mental e social.</a:t>
            </a:r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3" y="153889"/>
            <a:ext cx="1604324" cy="144631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337557" y="1474986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7" name="Retângulo: Cantos Arredondados 6"/>
          <p:cNvSpPr/>
          <p:nvPr/>
        </p:nvSpPr>
        <p:spPr>
          <a:xfrm>
            <a:off x="457200" y="2636912"/>
            <a:ext cx="7620000" cy="12961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/>
          <p:cNvSpPr/>
          <p:nvPr/>
        </p:nvSpPr>
        <p:spPr>
          <a:xfrm>
            <a:off x="457200" y="4368800"/>
            <a:ext cx="7620000" cy="186851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219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Ordem lógica:</a:t>
            </a:r>
          </a:p>
          <a:p>
            <a:pPr algn="just">
              <a:buFontTx/>
              <a:buChar char="-"/>
            </a:pPr>
            <a:r>
              <a:rPr lang="pt-BR" dirty="0"/>
              <a:t>Reunir sob as categorias de agregação – subseção, seção, capítulo, título e livro – apenas as disposições relacionadas com o objeto da lei;</a:t>
            </a:r>
          </a:p>
          <a:p>
            <a:pPr algn="just">
              <a:buFontTx/>
              <a:buChar char="-"/>
            </a:pPr>
            <a:r>
              <a:rPr lang="pt-BR" dirty="0"/>
              <a:t>Restringir o conteúdo de cada artigo da lei a um único assunto ou princípio;</a:t>
            </a:r>
          </a:p>
          <a:p>
            <a:pPr algn="just">
              <a:buFontTx/>
              <a:buChar char="-"/>
            </a:pPr>
            <a:r>
              <a:rPr lang="pt-BR" dirty="0"/>
              <a:t>Expressar por meio dos parágrafos os aspectos complementares à norma enunciada no “caput” do artigo e as exceções à regra por este estabelecida;</a:t>
            </a:r>
          </a:p>
          <a:p>
            <a:pPr algn="just">
              <a:buFontTx/>
              <a:buChar char="-"/>
            </a:pPr>
            <a:r>
              <a:rPr lang="pt-BR" dirty="0"/>
              <a:t>Promover as discriminações e enumerações por meio dos incisos, alíneas e itens.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393934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 Preliminar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Epígrafe:</a:t>
            </a:r>
          </a:p>
          <a:p>
            <a:pPr>
              <a:buFontTx/>
              <a:buChar char="-"/>
            </a:pPr>
            <a:r>
              <a:rPr lang="pt-BR" dirty="0"/>
              <a:t>Caracteres maiúsculos;</a:t>
            </a:r>
          </a:p>
          <a:p>
            <a:pPr>
              <a:buFontTx/>
              <a:buChar char="-"/>
            </a:pPr>
            <a:r>
              <a:rPr lang="pt-BR" dirty="0"/>
              <a:t>Título designativo da espécie normativa;</a:t>
            </a:r>
          </a:p>
          <a:p>
            <a:pPr>
              <a:buFontTx/>
              <a:buChar char="-"/>
            </a:pPr>
            <a:r>
              <a:rPr lang="pt-BR" dirty="0"/>
              <a:t>Número respectivo;</a:t>
            </a:r>
          </a:p>
          <a:p>
            <a:pPr>
              <a:buFontTx/>
              <a:buChar char="-"/>
            </a:pPr>
            <a:r>
              <a:rPr lang="pt-BR" dirty="0"/>
              <a:t>Ano de promulgação</a:t>
            </a:r>
          </a:p>
          <a:p>
            <a:pPr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89" y="4077072"/>
            <a:ext cx="6592220" cy="1276528"/>
          </a:xfrm>
          <a:prstGeom prst="rect">
            <a:avLst/>
          </a:prstGeom>
        </p:spPr>
      </p:pic>
      <p:sp>
        <p:nvSpPr>
          <p:cNvPr id="8" name="Seta para a direita 7"/>
          <p:cNvSpPr/>
          <p:nvPr/>
        </p:nvSpPr>
        <p:spPr>
          <a:xfrm>
            <a:off x="1979712" y="4797152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9120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886907"/>
            <a:ext cx="7620000" cy="4800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Regimento Interno da Câmara Municipal do Recife</a:t>
            </a:r>
          </a:p>
          <a:p>
            <a:pPr algn="just">
              <a:buFontTx/>
              <a:buChar char="-"/>
            </a:pPr>
            <a:r>
              <a:rPr lang="pt-BR" dirty="0"/>
              <a:t>Art. 235, § 2º - São requisitos das proposições: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Redação clara e concisa;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Ementa do seu objetivo;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Divisão em artigos e, quando for o caso, em seus desdobramentos;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Guardar direta e inequívoca relação com a proposição principal, em se tratando de substitutivo ou emenda;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Conter a assinatura do autor, exceto em proposições de iniciativa popular;</a:t>
            </a:r>
          </a:p>
          <a:p>
            <a:pPr lvl="1" algn="just">
              <a:buFont typeface="Arial" charset="0"/>
              <a:buChar char="•"/>
            </a:pPr>
            <a:r>
              <a:rPr lang="pt-BR" dirty="0"/>
              <a:t>Conter a justificativa da proposição com:</a:t>
            </a:r>
          </a:p>
          <a:p>
            <a:pPr marL="1234440" lvl="2" indent="-457200" algn="just">
              <a:buAutoNum type="alphaLcParenR"/>
            </a:pPr>
            <a:r>
              <a:rPr lang="pt-BR" dirty="0"/>
              <a:t>A exposição circunstanciada dos motivos de mérito que fundamentam a adoção da medida proposta;</a:t>
            </a:r>
          </a:p>
          <a:p>
            <a:pPr marL="1234440" lvl="2" indent="-457200" algn="just">
              <a:buAutoNum type="alphaLcParenR"/>
            </a:pPr>
            <a:r>
              <a:rPr lang="pt-BR" dirty="0"/>
              <a:t>A indicação da respectiva previsão orçamentária, quando for o caso; e</a:t>
            </a:r>
          </a:p>
          <a:p>
            <a:pPr marL="1234440" lvl="2" indent="-457200" algn="just">
              <a:buAutoNum type="alphaLcParenR"/>
            </a:pPr>
            <a:r>
              <a:rPr lang="pt-BR" dirty="0"/>
              <a:t>A transcrição de dispositivo de lei, decreto, regulamento, ato ou contrato a que faça alusão no seu texto, quando for o caso.</a:t>
            </a:r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24879621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 Legislativa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7620000" cy="427758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dirty="0"/>
              <a:t>Art. 235, § 3º : Nenhuma proposição poderá conter matéria diversa daquela objetivamente declarada na Ementa ou dela decorrente;</a:t>
            </a:r>
          </a:p>
          <a:p>
            <a:pPr algn="just">
              <a:buFontTx/>
              <a:buChar char="-"/>
            </a:pPr>
            <a:r>
              <a:rPr lang="pt-BR" dirty="0"/>
              <a:t>Art. 235, § 4º: Nenhum artigo poderá conter duas ou mais matérias diversas;</a:t>
            </a:r>
          </a:p>
          <a:p>
            <a:pPr algn="just">
              <a:buFontTx/>
              <a:buChar char="-"/>
            </a:pPr>
            <a:r>
              <a:rPr lang="pt-BR" dirty="0"/>
              <a:t>Art. 235, § 6º: Nenhuma proposição poderá versar sobre idêntica matéria de lei em vigor, sem fazer remissão a esta, alterando-a ou revogando-a.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32364719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7620000" cy="4277588"/>
          </a:xfrm>
        </p:spPr>
        <p:txBody>
          <a:bodyPr>
            <a:normAutofit/>
          </a:bodyPr>
          <a:lstStyle/>
          <a:p>
            <a:pPr indent="-342900" algn="just"/>
            <a:r>
              <a:rPr lang="pt-BR" dirty="0"/>
              <a:t>Constituição Federal de 1988</a:t>
            </a:r>
          </a:p>
          <a:p>
            <a:pPr indent="-342900" algn="just"/>
            <a:r>
              <a:rPr lang="pt-BR" dirty="0"/>
              <a:t>Art. 18. A organização político-administrativa da República Federativa do Brasil compreende a União, os Estados, o Distrito Federal e os Municípios, todos autônomos, nos termos desta Constituição.</a:t>
            </a:r>
          </a:p>
          <a:p>
            <a:pPr algn="just"/>
            <a:endParaRPr lang="pt-B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Não há hierarquia entre os entes federativos, mas sim distribuição de competências.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No Brasil, os Municípios possuem âmbitos exclusivos de competência política e legislativa.</a:t>
            </a:r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1742119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7620000" cy="4277588"/>
          </a:xfrm>
        </p:spPr>
        <p:txBody>
          <a:bodyPr>
            <a:normAutofit/>
          </a:bodyPr>
          <a:lstStyle/>
          <a:p>
            <a:pPr indent="-342900" algn="just"/>
            <a:r>
              <a:rPr lang="pt-BR" dirty="0"/>
              <a:t>Art. 30. Compete aos Municípios: (art. 6º da LOR)</a:t>
            </a:r>
          </a:p>
          <a:p>
            <a:pPr indent="-342900" algn="just"/>
            <a:r>
              <a:rPr lang="pt-BR" dirty="0"/>
              <a:t>I - legislar sobre assuntos de interesse local;</a:t>
            </a:r>
          </a:p>
          <a:p>
            <a:pPr indent="-342900" algn="just"/>
            <a:r>
              <a:rPr lang="pt-BR" dirty="0"/>
              <a:t>II – suplementar a legislação federal e a estadual no que couber;</a:t>
            </a:r>
          </a:p>
          <a:p>
            <a:pPr algn="just">
              <a:buFontTx/>
              <a:buChar char="-"/>
            </a:pPr>
            <a:endParaRPr lang="pt-BR" dirty="0"/>
          </a:p>
          <a:p>
            <a:pPr indent="-342900">
              <a:buFont typeface="Wingdings" panose="05000000000000000000" pitchFamily="2" charset="2"/>
              <a:buChar char="Ø"/>
            </a:pPr>
            <a:r>
              <a:rPr lang="pt-BR" dirty="0"/>
              <a:t>O que se entende por </a:t>
            </a: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interesse local</a:t>
            </a: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”?</a:t>
            </a:r>
          </a:p>
          <a:p>
            <a:pPr lvl="2"/>
            <a:r>
              <a:rPr lang="pt-BR" sz="2200" dirty="0"/>
              <a:t>Peculiar interesse;</a:t>
            </a:r>
          </a:p>
          <a:p>
            <a:pPr lvl="2"/>
            <a:r>
              <a:rPr lang="pt-BR" sz="2200" dirty="0"/>
              <a:t>Interesse predominantemente local – aquele que, embora não exclusivo, interesse predominantemente ao Município.</a:t>
            </a:r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25912483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56177"/>
            <a:ext cx="7620000" cy="4277588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EXEMPLOS: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pt-BR" dirty="0"/>
              <a:t>Atendimento ao público e tempo máximo de espera na fila. Matéria que não se confunde com a atinente às atividades fim das instituições bancárias. Matéria de interesse local e de proteção ao consumidor. Competência legislativa do Município. (RE 432.789)</a:t>
            </a:r>
          </a:p>
          <a:p>
            <a:pPr lvl="2" algn="just"/>
            <a:r>
              <a:rPr lang="pt-BR" b="1" dirty="0">
                <a:solidFill>
                  <a:srgbClr val="FF0000"/>
                </a:solidFill>
              </a:rPr>
              <a:t>NÃO PODE ESTABELECER HORÁRIO DE FUNCIONAMENTO DE BANCOS = repercute no Sistema Financeiro Nacional = União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 O Município é competente para legislar sobre meio ambiente com União e Estado, </a:t>
            </a: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limite de seu interesse local</a:t>
            </a:r>
            <a:r>
              <a:rPr lang="pt-BR" dirty="0">
                <a:solidFill>
                  <a:srgbClr val="000099"/>
                </a:solidFill>
              </a:rPr>
              <a:t> </a:t>
            </a:r>
            <a:r>
              <a:rPr lang="pt-BR" dirty="0"/>
              <a:t>e desde que tal regramento seja </a:t>
            </a: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harmônico</a:t>
            </a:r>
            <a:r>
              <a:rPr lang="pt-BR" dirty="0"/>
              <a:t> com a disciplina estabelecida pelos demais entes federados (art. 24, VI c/c 30, I e II da CRFB). (RE 586.224)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40046247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7620000" cy="427758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EXEMPLOS:</a:t>
            </a:r>
          </a:p>
          <a:p>
            <a:pPr algn="just" fontAlgn="t"/>
            <a:r>
              <a:rPr lang="pt-BR" dirty="0"/>
              <a:t> A imposição legal de um limite ao tempo de espera em fila dos usuários dos serviços prestados pelos cartórios não constitui matéria relativa à disciplina dos registros públicos, mas assunto de interesse local, cuja competência legislativa a Constituição atribui aos Municípios (...). (RE 397.094)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38843675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7620000" cy="4277588"/>
          </a:xfrm>
        </p:spPr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PODE LEGISLAR:</a:t>
            </a:r>
          </a:p>
          <a:p>
            <a:pPr lvl="1" algn="just">
              <a:buFontTx/>
              <a:buChar char="-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Matéria de competência privativa da União (art. 22, CF/88)</a:t>
            </a:r>
          </a:p>
          <a:p>
            <a:pPr marL="114300" indent="0">
              <a:buNone/>
            </a:pPr>
            <a:endParaRPr lang="pt-BR" sz="2100" dirty="0">
              <a:solidFill>
                <a:srgbClr val="000099"/>
              </a:solidFill>
            </a:endParaRP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Art. 22. Compete privativamente à União legislar sobre:</a:t>
            </a: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I - direito civil, comercial, penal, processual, eleitoral, agrário, marítimo, aeronáutico, espacial e do trabalho;</a:t>
            </a: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II - desapropriação;</a:t>
            </a: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XI - trânsito e transporte;</a:t>
            </a: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XVI - organização do sistema nacional de emprego e condições para o exercício de profissões;</a:t>
            </a:r>
          </a:p>
          <a:p>
            <a:pPr marL="114300" indent="0">
              <a:buNone/>
            </a:pPr>
            <a:r>
              <a:rPr lang="pt-BR" sz="2100" dirty="0">
                <a:solidFill>
                  <a:srgbClr val="FF0000"/>
                </a:solidFill>
              </a:rPr>
              <a:t>XXVII – normas gerais de licitação e contratação, em todas as modalidades, para as administrações públicas diretas, autárquicas e fundacionais da União, Estados, Distrito Federal e Municípios, obedecido o disposto no art. 37, XXI, e para as empresas públicas e sociedades de economia mista, nos termos do art. 173, § 1°, III;</a:t>
            </a:r>
            <a:endParaRPr lang="pt-BR" sz="21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fontAlgn="t"/>
            <a:endParaRPr lang="pt-BR" dirty="0"/>
          </a:p>
          <a:p>
            <a:pPr algn="just" fontAlgn="t"/>
            <a:r>
              <a:rPr lang="pt-BR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</a:t>
            </a:r>
            <a:r>
              <a:rPr lang="pt-BR" dirty="0">
                <a:solidFill>
                  <a:srgbClr val="0070C0"/>
                </a:solidFill>
              </a:rPr>
              <a:t> É incompatível com a Constituição lei municipal que impõe sanção mais gravosa que a prevista no Código de Trânsito Brasileiro, por extrapolar a competência legislativa do Município.</a:t>
            </a:r>
            <a:r>
              <a:rPr lang="pt-BR" dirty="0"/>
              <a:t> (ARE 639.496 – RG)</a:t>
            </a:r>
          </a:p>
          <a:p>
            <a:pPr algn="just" fontAlgn="t"/>
            <a:endParaRPr lang="pt-BR" dirty="0"/>
          </a:p>
          <a:p>
            <a:pPr algn="just" fontAlgn="t"/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Retângulo: Cantos Arredondados 5"/>
          <p:cNvSpPr/>
          <p:nvPr/>
        </p:nvSpPr>
        <p:spPr>
          <a:xfrm>
            <a:off x="251520" y="3116054"/>
            <a:ext cx="7825680" cy="2592288"/>
          </a:xfrm>
          <a:prstGeom prst="roundRect">
            <a:avLst/>
          </a:prstGeom>
          <a:noFill/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2379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 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56177"/>
            <a:ext cx="7620000" cy="427758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PODE LEGISLAR:</a:t>
            </a:r>
          </a:p>
          <a:p>
            <a:pPr lvl="1" algn="just">
              <a:buFontTx/>
              <a:buChar char="-"/>
            </a:pPr>
            <a:r>
              <a:rPr lang="pt-BR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Confronto com as normas constitucionais</a:t>
            </a:r>
          </a:p>
          <a:p>
            <a:pPr lvl="1" algn="just">
              <a:buFontTx/>
              <a:buChar char="-"/>
            </a:pPr>
            <a:r>
              <a:rPr lang="pt-BR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EXEMPLO: </a:t>
            </a:r>
            <a:r>
              <a:rPr lang="pt-BR" dirty="0">
                <a:solidFill>
                  <a:srgbClr val="0070C0"/>
                </a:solidFill>
              </a:rPr>
              <a:t>Lei municipal que proíbe a instalação de nova farmácia a menos de 500 metros de estabelecimento da mesma natureza. Extremo a que não pode levar a competência municipal para o zoneamento da cidade, por redundar em reserva de mercado, ainda que relativa, e, consequentemente, em afronta aos princípios da livre concorrência, da defesa do consumidor e da liberdade do exercício das atividades econômicas, que informam o modelo de ordem econômica consagrado pela Carta da República (art. 170 e parágrafo, da CF). </a:t>
            </a:r>
            <a:r>
              <a:rPr lang="pt-BR" dirty="0"/>
              <a:t>(RE 203.909)</a:t>
            </a:r>
            <a:endParaRPr lang="pt-BR" dirty="0">
              <a:solidFill>
                <a:srgbClr val="0070C0"/>
              </a:solidFill>
            </a:endParaRPr>
          </a:p>
          <a:p>
            <a:pPr lvl="1" algn="just">
              <a:buFontTx/>
              <a:buChar char="-"/>
            </a:pPr>
            <a:endParaRPr lang="pt-BR" b="1" u="sng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pt-BR" sz="2100" dirty="0">
              <a:solidFill>
                <a:srgbClr val="FF0000"/>
              </a:solidFill>
            </a:endParaRPr>
          </a:p>
          <a:p>
            <a:pPr algn="just" fontAlgn="t"/>
            <a:endParaRPr lang="pt-BR" dirty="0"/>
          </a:p>
          <a:p>
            <a:pPr algn="just" fontAlgn="t"/>
            <a:endParaRPr lang="pt-BR" dirty="0"/>
          </a:p>
          <a:p>
            <a:pPr algn="just" fontAlgn="t"/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2437647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Contato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56177"/>
            <a:ext cx="7620000" cy="427758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pt-B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Procuradoria Legislativa</a:t>
            </a:r>
          </a:p>
          <a:p>
            <a:pPr marL="0" indent="0" algn="ctr">
              <a:buNone/>
            </a:pPr>
            <a:r>
              <a:rPr lang="pt-BR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Procurador-Geral Legislativo: </a:t>
            </a:r>
            <a:r>
              <a:rPr lang="pt-BR" sz="24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Izael</a:t>
            </a:r>
            <a:r>
              <a:rPr lang="pt-BR" sz="24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Nóbrega</a:t>
            </a:r>
          </a:p>
          <a:p>
            <a:pPr marL="0" indent="0" algn="ctr">
              <a:buNone/>
            </a:pPr>
            <a:endParaRPr lang="pt-BR" sz="36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sz="36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Fone: </a:t>
            </a:r>
            <a:r>
              <a:rPr lang="pt-BR" sz="36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3301-1265</a:t>
            </a:r>
          </a:p>
          <a:p>
            <a:pPr marL="0" indent="0" algn="ctr">
              <a:buNone/>
            </a:pPr>
            <a:endParaRPr lang="pt-BR" sz="36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sz="3100" dirty="0" smtClean="0">
                <a:solidFill>
                  <a:srgbClr val="0000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Carlos Albuquerque</a:t>
            </a:r>
          </a:p>
          <a:p>
            <a:pPr marL="0" indent="0" algn="ctr">
              <a:buNone/>
            </a:pPr>
            <a:r>
              <a:rPr lang="pt-BR" sz="3100" u="sng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cealbuquerque.cmr@gmail.com</a:t>
            </a:r>
            <a:endParaRPr lang="pt-BR" sz="3100" u="sng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pt-BR" sz="31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sz="3100" dirty="0" smtClean="0">
                <a:solidFill>
                  <a:srgbClr val="0000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Clarissa Falcão</a:t>
            </a:r>
            <a:endParaRPr lang="pt-BR" sz="3100" u="sng" dirty="0" smtClean="0">
              <a:solidFill>
                <a:srgbClr val="0000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4"/>
            </a:endParaRPr>
          </a:p>
          <a:p>
            <a:pPr marL="0" indent="0" algn="ctr">
              <a:buNone/>
            </a:pPr>
            <a:r>
              <a:rPr lang="pt-BR" sz="3100" u="sng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clarissafalcao@gmail.com</a:t>
            </a:r>
            <a:endParaRPr lang="pt-BR" sz="3100" u="sng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pt-BR" sz="31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t-BR" sz="3100" dirty="0" err="1" smtClean="0">
                <a:solidFill>
                  <a:srgbClr val="0000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Líssia</a:t>
            </a:r>
            <a:r>
              <a:rPr lang="pt-BR" sz="3100" dirty="0" smtClean="0">
                <a:solidFill>
                  <a:srgbClr val="0000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3100" dirty="0">
                <a:solidFill>
                  <a:srgbClr val="0000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Lopes</a:t>
            </a:r>
            <a:endParaRPr lang="pt-BR" sz="3100" u="sng" dirty="0" smtClean="0">
              <a:solidFill>
                <a:srgbClr val="0000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5"/>
            </a:endParaRPr>
          </a:p>
          <a:p>
            <a:pPr marL="0" indent="0" algn="ctr">
              <a:buNone/>
            </a:pPr>
            <a:r>
              <a:rPr lang="pt-BR" sz="3100" u="sng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5"/>
              </a:rPr>
              <a:t>lissialopes@gmail.com</a:t>
            </a:r>
            <a:endParaRPr lang="pt-BR" sz="3100" u="sng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pt-BR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Tx/>
              <a:buChar char="-"/>
            </a:pPr>
            <a:endParaRPr lang="pt-BR" b="1" u="sng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endParaRPr lang="pt-BR" sz="2100" dirty="0">
              <a:solidFill>
                <a:srgbClr val="FF0000"/>
              </a:solidFill>
            </a:endParaRPr>
          </a:p>
          <a:p>
            <a:pPr algn="just" fontAlgn="t"/>
            <a:endParaRPr lang="pt-BR" dirty="0"/>
          </a:p>
          <a:p>
            <a:pPr algn="just" fontAlgn="t"/>
            <a:endParaRPr lang="pt-BR" dirty="0"/>
          </a:p>
          <a:p>
            <a:pPr algn="just" fontAlgn="t"/>
            <a:endParaRPr lang="pt-BR" dirty="0"/>
          </a:p>
          <a:p>
            <a:pPr algn="just">
              <a:buFontTx/>
              <a:buChar char="-"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145029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 Preliminar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Ementa:</a:t>
            </a:r>
          </a:p>
          <a:p>
            <a:pPr algn="just">
              <a:buFontTx/>
              <a:buChar char="-"/>
            </a:pPr>
            <a:r>
              <a:rPr lang="pt-BR" dirty="0"/>
              <a:t>Explicita de modo conciso o objeto da Lei;</a:t>
            </a:r>
          </a:p>
          <a:p>
            <a:pPr algn="just">
              <a:buFontTx/>
              <a:buChar char="-"/>
            </a:pPr>
            <a:r>
              <a:rPr lang="pt-BR" dirty="0"/>
              <a:t>Sob a forma de título, quando couber; </a:t>
            </a:r>
            <a:r>
              <a:rPr lang="pt-B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(EXEMPLO: Institui o Código Florestal)</a:t>
            </a:r>
          </a:p>
          <a:p>
            <a:pPr algn="just">
              <a:buFontTx/>
              <a:buChar char="-"/>
            </a:pPr>
            <a:r>
              <a:rPr lang="pt-BR" dirty="0"/>
              <a:t>Por meio de caracteres que a realcem.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501008"/>
            <a:ext cx="8064895" cy="2304256"/>
          </a:xfrm>
          <a:prstGeom prst="rect">
            <a:avLst/>
          </a:prstGeom>
        </p:spPr>
      </p:pic>
      <p:sp>
        <p:nvSpPr>
          <p:cNvPr id="12" name="Seta para a direita 11"/>
          <p:cNvSpPr/>
          <p:nvPr/>
        </p:nvSpPr>
        <p:spPr>
          <a:xfrm>
            <a:off x="2339752" y="5038735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303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 Preliminar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Preâmbulo:</a:t>
            </a:r>
          </a:p>
          <a:p>
            <a:pPr algn="just">
              <a:buFontTx/>
              <a:buChar char="-"/>
            </a:pPr>
            <a:r>
              <a:rPr lang="pt-BR" dirty="0"/>
              <a:t>Indica o órgão ou instituição competente para a prática do ato e sua base legal, se for o caso.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95" y="2902903"/>
            <a:ext cx="7095969" cy="3570949"/>
          </a:xfrm>
          <a:prstGeom prst="rect">
            <a:avLst/>
          </a:prstGeom>
        </p:spPr>
      </p:pic>
      <p:sp>
        <p:nvSpPr>
          <p:cNvPr id="12" name="Seta para a direita 11"/>
          <p:cNvSpPr/>
          <p:nvPr/>
        </p:nvSpPr>
        <p:spPr>
          <a:xfrm rot="3009337">
            <a:off x="82393" y="5071537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725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070"/>
          <a:stretch/>
        </p:blipFill>
        <p:spPr>
          <a:xfrm>
            <a:off x="213251" y="2276872"/>
            <a:ext cx="8013730" cy="767053"/>
          </a:xfrm>
          <a:prstGeom prst="rect">
            <a:avLst/>
          </a:prstGeom>
        </p:spPr>
      </p:pic>
      <p:sp>
        <p:nvSpPr>
          <p:cNvPr id="7" name="Seta para a direita 6"/>
          <p:cNvSpPr/>
          <p:nvPr/>
        </p:nvSpPr>
        <p:spPr>
          <a:xfrm rot="5400000">
            <a:off x="431540" y="1372979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 para a direita 7"/>
          <p:cNvSpPr/>
          <p:nvPr/>
        </p:nvSpPr>
        <p:spPr>
          <a:xfrm rot="7358501">
            <a:off x="2970230" y="1680755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 rot="7188217">
            <a:off x="4468769" y="1913039"/>
            <a:ext cx="1080120" cy="7200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61931" y="76058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Epígrafe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125186" y="109546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Ementa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4716016" y="1363687"/>
            <a:ext cx="1214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Preâmbulo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974696" y="3156734"/>
            <a:ext cx="49084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b="1" dirty="0"/>
              <a:t>OU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14" y="3735909"/>
            <a:ext cx="6754168" cy="2629267"/>
          </a:xfrm>
          <a:prstGeom prst="rect">
            <a:avLst/>
          </a:prstGeom>
        </p:spPr>
      </p:pic>
      <p:sp>
        <p:nvSpPr>
          <p:cNvPr id="14" name="Seta para a direita 6"/>
          <p:cNvSpPr/>
          <p:nvPr/>
        </p:nvSpPr>
        <p:spPr>
          <a:xfrm rot="2874082">
            <a:off x="1270585" y="5140603"/>
            <a:ext cx="793450" cy="57606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727051" y="4654991"/>
            <a:ext cx="120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Preâmbulo</a:t>
            </a:r>
          </a:p>
        </p:txBody>
      </p:sp>
    </p:spTree>
    <p:extLst>
      <p:ext uri="{BB962C8B-B14F-4D97-AF65-F5344CB8AC3E}">
        <p14:creationId xmlns:p14="http://schemas.microsoft.com/office/powerpoint/2010/main" val="3167889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 Preliminar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1800" dirty="0"/>
              <a:t>O(s) primeiro(s) artigo(s) do texto legal indicará(</a:t>
            </a:r>
            <a:r>
              <a:rPr lang="pt-BR" sz="1800" dirty="0" err="1"/>
              <a:t>ão</a:t>
            </a:r>
            <a:r>
              <a:rPr lang="pt-BR" sz="1800" dirty="0"/>
              <a:t>):</a:t>
            </a:r>
          </a:p>
          <a:p>
            <a:pPr algn="just">
              <a:buFontTx/>
              <a:buChar char="-"/>
            </a:pPr>
            <a:r>
              <a:rPr lang="pt-BR" sz="1800" dirty="0"/>
              <a:t>Objeto da lei (definição de objetivos, princípios, conceitos, </a:t>
            </a:r>
            <a:r>
              <a:rPr lang="pt-BR" sz="1800" dirty="0" err="1"/>
              <a:t>etc</a:t>
            </a:r>
            <a:r>
              <a:rPr lang="pt-BR" sz="1800" dirty="0"/>
              <a:t>);</a:t>
            </a:r>
          </a:p>
          <a:p>
            <a:pPr algn="just">
              <a:buFontTx/>
              <a:buChar char="-"/>
            </a:pPr>
            <a:r>
              <a:rPr lang="pt-BR" sz="1800" dirty="0"/>
              <a:t>Âmbito de aplicação.</a:t>
            </a:r>
          </a:p>
          <a:p>
            <a:pPr marL="114300" indent="0" algn="just">
              <a:buNone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1800" dirty="0"/>
              <a:t>Observando os seguintes princípios;</a:t>
            </a:r>
          </a:p>
          <a:p>
            <a:pPr algn="just">
              <a:buFontTx/>
              <a:buChar char="-"/>
            </a:pPr>
            <a:r>
              <a:rPr lang="pt-BR" sz="1800" dirty="0"/>
              <a:t>Cada lei tratará de um único objeto (exceção: codificações);</a:t>
            </a:r>
          </a:p>
          <a:p>
            <a:pPr lvl="1" algn="just">
              <a:buFontTx/>
              <a:buChar char="-"/>
            </a:pPr>
            <a:r>
              <a:rPr lang="pt-BR" sz="1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OBS:</a:t>
            </a:r>
            <a:r>
              <a:rPr lang="pt-BR" sz="1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800" dirty="0"/>
              <a:t>Cada artigo deve tratar de um único assunto;</a:t>
            </a:r>
          </a:p>
          <a:p>
            <a:pPr marL="411480" lvl="1" indent="0" algn="just">
              <a:buNone/>
            </a:pPr>
            <a:r>
              <a:rPr lang="pt-BR" sz="1600" b="1" dirty="0">
                <a:solidFill>
                  <a:srgbClr val="FF0000"/>
                </a:solidFill>
              </a:rPr>
              <a:t>(RICMR) Art. 235, § 4º: Nenhum artigo poderá conter duas ou mais matérias diversas;</a:t>
            </a:r>
          </a:p>
          <a:p>
            <a:pPr lvl="1" algn="just">
              <a:buFontTx/>
              <a:buChar char="-"/>
            </a:pPr>
            <a:endParaRPr lang="pt-BR" sz="1800" dirty="0"/>
          </a:p>
          <a:p>
            <a:pPr algn="just">
              <a:buFontTx/>
              <a:buChar char="-"/>
            </a:pPr>
            <a:r>
              <a:rPr lang="pt-BR" sz="1800" dirty="0"/>
              <a:t>A lei não conterá matéria estranha a seu objeto (afinidade, pertinência ou conexão);</a:t>
            </a:r>
          </a:p>
          <a:p>
            <a:pPr algn="just">
              <a:buFontTx/>
              <a:buChar char="-"/>
            </a:pPr>
            <a:r>
              <a:rPr lang="pt-BR" sz="1800" dirty="0"/>
              <a:t>O âmbito de aplicação da lei (em relação à matéria) será tão específico quanto possível (conhecimento técnico/científico);</a:t>
            </a:r>
          </a:p>
          <a:p>
            <a:pPr algn="just">
              <a:buFontTx/>
              <a:buChar char="-"/>
            </a:pPr>
            <a:r>
              <a:rPr lang="pt-BR" sz="1800" dirty="0"/>
              <a:t>O mesmo assunto não pode ser disciplinado por mais de uma lei (</a:t>
            </a:r>
            <a:r>
              <a:rPr lang="pt-BR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exceção</a:t>
            </a:r>
            <a:r>
              <a:rPr lang="pt-BR" sz="1800" dirty="0"/>
              <a:t>: lei posterior complementa, altera ou revoga lei anterior).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</p:spTree>
    <p:extLst>
      <p:ext uri="{BB962C8B-B14F-4D97-AF65-F5344CB8AC3E}">
        <p14:creationId xmlns:p14="http://schemas.microsoft.com/office/powerpoint/2010/main" val="277892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652871" y="6168935"/>
            <a:ext cx="21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Âmbito de aplicação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86" y="2008071"/>
            <a:ext cx="7357858" cy="4160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ta para a direita 6"/>
          <p:cNvSpPr/>
          <p:nvPr/>
        </p:nvSpPr>
        <p:spPr>
          <a:xfrm rot="3131668">
            <a:off x="307482" y="4973549"/>
            <a:ext cx="465980" cy="61173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55304" y="4704255"/>
            <a:ext cx="1492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Objeto da Lei</a:t>
            </a:r>
          </a:p>
        </p:txBody>
      </p:sp>
      <p:sp>
        <p:nvSpPr>
          <p:cNvPr id="8" name="Seta para a direita 7"/>
          <p:cNvSpPr/>
          <p:nvPr/>
        </p:nvSpPr>
        <p:spPr>
          <a:xfrm rot="12384561">
            <a:off x="3849226" y="6073768"/>
            <a:ext cx="733626" cy="48698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910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62901"/>
            <a:ext cx="7437827" cy="545435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4"/>
          <a:stretch/>
        </p:blipFill>
        <p:spPr>
          <a:xfrm>
            <a:off x="6507502" y="153888"/>
            <a:ext cx="1755651" cy="15827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13219" y="1733019"/>
            <a:ext cx="19442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accent4">
                    <a:lumMod val="50000"/>
                  </a:schemeClr>
                </a:solidFill>
              </a:rPr>
              <a:t>Procuradoria Legislativa</a:t>
            </a:r>
          </a:p>
        </p:txBody>
      </p:sp>
      <p:sp>
        <p:nvSpPr>
          <p:cNvPr id="6" name="Seta: para a Direita 5"/>
          <p:cNvSpPr/>
          <p:nvPr/>
        </p:nvSpPr>
        <p:spPr>
          <a:xfrm rot="2158163">
            <a:off x="154936" y="3934316"/>
            <a:ext cx="611560" cy="36004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: para a Direita 11"/>
          <p:cNvSpPr/>
          <p:nvPr/>
        </p:nvSpPr>
        <p:spPr>
          <a:xfrm rot="2158163">
            <a:off x="17747" y="2929215"/>
            <a:ext cx="611560" cy="36004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494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1409</TotalTime>
  <Words>2793</Words>
  <Application>Microsoft Office PowerPoint</Application>
  <PresentationFormat>Apresentação na tela (4:3)</PresentationFormat>
  <Paragraphs>370</Paragraphs>
  <Slides>38</Slides>
  <Notes>31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Cambria</vt:lpstr>
      <vt:lpstr>Verdana</vt:lpstr>
      <vt:lpstr>Wingdings</vt:lpstr>
      <vt:lpstr>Adjacência</vt:lpstr>
      <vt:lpstr>Elaboração de Projetos de Lei</vt:lpstr>
      <vt:lpstr>Técnica Legislativa</vt:lpstr>
      <vt:lpstr>Parte Preliminar</vt:lpstr>
      <vt:lpstr>Parte Preliminar</vt:lpstr>
      <vt:lpstr>Parte Preliminar</vt:lpstr>
      <vt:lpstr>Apresentação do PowerPoint</vt:lpstr>
      <vt:lpstr>Parte Preliminar</vt:lpstr>
      <vt:lpstr>Apresentação do PowerPoint</vt:lpstr>
      <vt:lpstr>Apresentação do PowerPoint</vt:lpstr>
      <vt:lpstr>Parte Final</vt:lpstr>
      <vt:lpstr>Apresentação do PowerPoint</vt:lpstr>
      <vt:lpstr>Agrupamento de Artigos</vt:lpstr>
      <vt:lpstr>Apresentação do PowerPoint</vt:lpstr>
      <vt:lpstr>Apresentação do PowerPoint</vt:lpstr>
      <vt:lpstr>Técnica Legislativa </vt:lpstr>
      <vt:lpstr>Técnica Legislativa </vt:lpstr>
      <vt:lpstr>Técnica Legislativa </vt:lpstr>
      <vt:lpstr>Técnica Legislativa </vt:lpstr>
      <vt:lpstr>Técnica Legislativa </vt:lpstr>
      <vt:lpstr>Técnica Legislativa</vt:lpstr>
      <vt:lpstr>Técnica Legislativa</vt:lpstr>
      <vt:lpstr>Técnica Legislativa</vt:lpstr>
      <vt:lpstr>Apresentação do PowerPoint</vt:lpstr>
      <vt:lpstr>Técnica Legislativa</vt:lpstr>
      <vt:lpstr>Técnica Legislativa</vt:lpstr>
      <vt:lpstr>Técnica Legislativa</vt:lpstr>
      <vt:lpstr>Técnica Legislativa</vt:lpstr>
      <vt:lpstr>Técnica Legislativa</vt:lpstr>
      <vt:lpstr>Técnica Legislativa</vt:lpstr>
      <vt:lpstr>Técnica Legislativa</vt:lpstr>
      <vt:lpstr>Técnica Legislativa</vt:lpstr>
      <vt:lpstr>Competência Municipal</vt:lpstr>
      <vt:lpstr>Competência Municipal</vt:lpstr>
      <vt:lpstr>Competência Municipal</vt:lpstr>
      <vt:lpstr>Competência Municipal</vt:lpstr>
      <vt:lpstr>Competência Municipal</vt:lpstr>
      <vt:lpstr>Competência Municipal</vt:lpstr>
      <vt:lpstr>Contato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Elaboração de Projetos de Lei</dc:title>
  <dc:creator>Iago Oliveira</dc:creator>
  <cp:lastModifiedBy>CARLOS ALBUQUERQUE</cp:lastModifiedBy>
  <cp:revision>87</cp:revision>
  <dcterms:created xsi:type="dcterms:W3CDTF">2017-05-03T12:40:42Z</dcterms:created>
  <dcterms:modified xsi:type="dcterms:W3CDTF">2017-05-08T11:15:16Z</dcterms:modified>
</cp:coreProperties>
</file>